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36"/>
  </p:notesMasterIdLst>
  <p:handoutMasterIdLst>
    <p:handoutMasterId r:id="rId37"/>
  </p:handoutMasterIdLst>
  <p:sldIdLst>
    <p:sldId id="633" r:id="rId8"/>
    <p:sldId id="2001" r:id="rId9"/>
    <p:sldId id="2076136632" r:id="rId10"/>
    <p:sldId id="290" r:id="rId11"/>
    <p:sldId id="8423" r:id="rId12"/>
    <p:sldId id="8415" r:id="rId13"/>
    <p:sldId id="2417" r:id="rId14"/>
    <p:sldId id="2076136633" r:id="rId15"/>
    <p:sldId id="2076136631" r:id="rId16"/>
    <p:sldId id="10557" r:id="rId17"/>
    <p:sldId id="4511" r:id="rId18"/>
    <p:sldId id="4512" r:id="rId19"/>
    <p:sldId id="4513" r:id="rId20"/>
    <p:sldId id="4514" r:id="rId21"/>
    <p:sldId id="4520" r:id="rId22"/>
    <p:sldId id="4515" r:id="rId23"/>
    <p:sldId id="4516" r:id="rId24"/>
    <p:sldId id="1840" r:id="rId25"/>
    <p:sldId id="2002" r:id="rId26"/>
    <p:sldId id="259" r:id="rId27"/>
    <p:sldId id="291" r:id="rId28"/>
    <p:sldId id="10616" r:id="rId29"/>
    <p:sldId id="10617" r:id="rId30"/>
    <p:sldId id="10615" r:id="rId31"/>
    <p:sldId id="257" r:id="rId32"/>
    <p:sldId id="2076136635" r:id="rId33"/>
    <p:sldId id="2076136136" r:id="rId34"/>
    <p:sldId id="207613663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633"/>
            <p14:sldId id="2001"/>
          </p14:sldIdLst>
        </p14:section>
        <p14:section name="Opening" id="{693F8AC6-C8DA-42FA-B7C2-7B9C1B8CED81}">
          <p14:sldIdLst>
            <p14:sldId id="2076136632"/>
            <p14:sldId id="290"/>
            <p14:sldId id="8423"/>
            <p14:sldId id="8415"/>
            <p14:sldId id="2417"/>
          </p14:sldIdLst>
        </p14:section>
        <p14:section name="CAF" id="{DE26AED4-6661-4363-BBDB-4695C62D1A3D}">
          <p14:sldIdLst>
            <p14:sldId id="2076136633"/>
            <p14:sldId id="2076136631"/>
            <p14:sldId id="10557"/>
            <p14:sldId id="4511"/>
            <p14:sldId id="4512"/>
            <p14:sldId id="4513"/>
            <p14:sldId id="4514"/>
            <p14:sldId id="4520"/>
            <p14:sldId id="4515"/>
            <p14:sldId id="4516"/>
            <p14:sldId id="1840"/>
          </p14:sldIdLst>
        </p14:section>
        <p14:section name="Tools and Assets" id="{EABF3A46-5304-40B7-BDA2-0C384BB11814}">
          <p14:sldIdLst>
            <p14:sldId id="2002"/>
            <p14:sldId id="259"/>
            <p14:sldId id="291"/>
            <p14:sldId id="10616"/>
            <p14:sldId id="10617"/>
            <p14:sldId id="10615"/>
            <p14:sldId id="257"/>
          </p14:sldIdLst>
        </p14:section>
        <p14:section name="Resources" id="{AA8410B8-39FD-4AE7-A81B-781F3F2DB8A8}">
          <p14:sldIdLst>
            <p14:sldId id="2076136635"/>
            <p14:sldId id="2076136136"/>
          </p14:sldIdLst>
        </p14:section>
        <p14:section name="Final Slide" id="{1A77441D-2DE6-48E4-879E-EC4403E6F742}">
          <p14:sldIdLst>
            <p14:sldId id="2076136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accent1"/>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3/26/20 1:44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 1:43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81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561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3/26/20 1:43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19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260350"/>
            <a:ext cx="4905375" cy="2759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5E5444C-D560-412A-AB96-96AF1CC83E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5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43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3/26/20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9030"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5103449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3/26/20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4462835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3/26/20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6481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1.emf"/><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image" Target="../media/image13.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theme" Target="../theme/theme4.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8" r:id="rId32"/>
    <p:sldLayoutId id="2147484869" r:id="rId33"/>
    <p:sldLayoutId id="214748487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2.xml"/><Relationship Id="rId4" Type="http://schemas.openxmlformats.org/officeDocument/2006/relationships/hyperlink" Target="http://aka.ms/adopt/gov/asses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fusionnavigator/givefeedback" TargetMode="External"/><Relationship Id="rId2" Type="http://schemas.openxmlformats.org/officeDocument/2006/relationships/hyperlink" Target="https://aka.ms/FusionNavigator" TargetMode="Externa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cloud-adoption/plan/template" TargetMode="External"/><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architecture/cloud-adoption/plan/template" TargetMode="Externa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cs.microsoft.com/en-us/azure/architecture/cloud-adoption/plan/" TargetMode="External"/><Relationship Id="rId1" Type="http://schemas.openxmlformats.org/officeDocument/2006/relationships/slideLayout" Target="../slideLayouts/slideLayout3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rchitecture/" TargetMode="External"/><Relationship Id="rId2" Type="http://schemas.openxmlformats.org/officeDocument/2006/relationships/hyperlink" Target="https://docs.microsoft.com/en-us/learn/modules/microsoft-cloud-adoption-framework-for-azure/index" TargetMode="External"/><Relationship Id="rId1" Type="http://schemas.openxmlformats.org/officeDocument/2006/relationships/slideLayout" Target="../slideLayouts/slideLayout3.xml"/><Relationship Id="rId4" Type="http://schemas.openxmlformats.org/officeDocument/2006/relationships/hyperlink" Target="https://docs.microsoft.com/en-us/azure/architecture/cloud-adoption/"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B64AF40-9FC0-1A4C-8097-EC8807B03CA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928119"/>
            <a:ext cx="9144000" cy="926663"/>
          </a:xfrm>
        </p:spPr>
        <p:txBody>
          <a:bodyPr>
            <a:normAutofit fontScale="90000"/>
          </a:bodyPr>
          <a:lstStyle/>
          <a:p>
            <a:r>
              <a:rPr lang="en-US" dirty="0">
                <a:ln>
                  <a:solidFill>
                    <a:schemeClr val="bg1">
                      <a:lumMod val="50000"/>
                    </a:schemeClr>
                  </a:solidFill>
                </a:ln>
                <a:solidFill>
                  <a:srgbClr val="F05478"/>
                </a:solidFill>
              </a:rPr>
              <a:t>Cloud Adoption Framework for Azure</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endParaRPr lang="en-US" dirty="0"/>
          </a:p>
          <a:p>
            <a:r>
              <a:rPr lang="en-US" dirty="0">
                <a:solidFill>
                  <a:schemeClr val="bg1"/>
                </a:solidFill>
              </a:rPr>
              <a:t>Nicolas Blank</a:t>
            </a:r>
          </a:p>
          <a:p>
            <a:r>
              <a:rPr lang="en-US" dirty="0">
                <a:solidFill>
                  <a:schemeClr val="bg1"/>
                </a:solidFill>
              </a:rPr>
              <a:t>Alistair Pugin</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36331"/>
            <a:ext cx="11786899" cy="3982683"/>
          </a:xfrm>
          <a:prstGeom prst="rect">
            <a:avLst/>
          </a:prstGeom>
        </p:spPr>
      </p:pic>
    </p:spTree>
    <p:extLst>
      <p:ext uri="{BB962C8B-B14F-4D97-AF65-F5344CB8AC3E}">
        <p14:creationId xmlns:p14="http://schemas.microsoft.com/office/powerpoint/2010/main" val="2737367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19C81E9-9BBB-481C-83CE-74962FFEDD53}"/>
              </a:ext>
              <a:ext uri="{C183D7F6-B498-43B3-948B-1728B52AA6E4}">
                <adec:decorative xmlns:adec="http://schemas.microsoft.com/office/drawing/2017/decorative" val="1"/>
              </a:ext>
            </a:extLst>
          </p:cNvPr>
          <p:cNvSpPr/>
          <p:nvPr/>
        </p:nvSpPr>
        <p:spPr>
          <a:xfrm>
            <a:off x="3575503" y="2743200"/>
            <a:ext cx="7498897"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D51010-3FD3-49F2-83A2-4AFBDFABC194}"/>
              </a:ext>
            </a:extLst>
          </p:cNvPr>
          <p:cNvSpPr txBox="1"/>
          <p:nvPr/>
        </p:nvSpPr>
        <p:spPr>
          <a:xfrm>
            <a:off x="571689" y="949122"/>
            <a:ext cx="8611443" cy="461665"/>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a:ea typeface="+mn-ea"/>
                <a:cs typeface="Segoe UI" pitchFamily="34" charset="0"/>
              </a:rPr>
              <a:t>Modular approach, meeting the customer in their journey</a:t>
            </a:r>
          </a:p>
        </p:txBody>
      </p:sp>
      <p:sp>
        <p:nvSpPr>
          <p:cNvPr id="5" name="Title 4">
            <a:extLst>
              <a:ext uri="{FF2B5EF4-FFF2-40B4-BE49-F238E27FC236}">
                <a16:creationId xmlns:a16="http://schemas.microsoft.com/office/drawing/2014/main" id="{76020FD8-8E0A-479F-9762-129283CBB225}"/>
              </a:ext>
            </a:extLst>
          </p:cNvPr>
          <p:cNvSpPr>
            <a:spLocks noGrp="1"/>
          </p:cNvSpPr>
          <p:nvPr>
            <p:ph type="title"/>
          </p:nvPr>
        </p:nvSpPr>
        <p:spPr>
          <a:xfrm>
            <a:off x="571689" y="457200"/>
            <a:ext cx="11018520" cy="553998"/>
          </a:xfrm>
        </p:spPr>
        <p:txBody>
          <a:bodyPr/>
          <a:lstStyle/>
          <a:p>
            <a:r>
              <a:rPr lang="en-US"/>
              <a:t>Building the framework</a:t>
            </a:r>
          </a:p>
        </p:txBody>
      </p:sp>
      <p:grpSp>
        <p:nvGrpSpPr>
          <p:cNvPr id="7" name="Group 6" descr="Ready">
            <a:extLst>
              <a:ext uri="{FF2B5EF4-FFF2-40B4-BE49-F238E27FC236}">
                <a16:creationId xmlns:a16="http://schemas.microsoft.com/office/drawing/2014/main" id="{59C5EE6D-252C-4A95-9DC8-AA744CD7C63C}"/>
              </a:ext>
            </a:extLst>
          </p:cNvPr>
          <p:cNvGrpSpPr/>
          <p:nvPr/>
        </p:nvGrpSpPr>
        <p:grpSpPr>
          <a:xfrm>
            <a:off x="6163366" y="2901128"/>
            <a:ext cx="2323170" cy="827144"/>
            <a:chOff x="6335567" y="2909875"/>
            <a:chExt cx="2323170" cy="827144"/>
          </a:xfrm>
        </p:grpSpPr>
        <p:sp>
          <p:nvSpPr>
            <p:cNvPr id="42" name="Rectangle: Rounded Corners 41">
              <a:extLst>
                <a:ext uri="{FF2B5EF4-FFF2-40B4-BE49-F238E27FC236}">
                  <a16:creationId xmlns:a16="http://schemas.microsoft.com/office/drawing/2014/main" id="{15F1A96D-085B-4552-903A-0AD8160295C0}"/>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D2EEF03B-D5BB-4359-96E6-5DD528BD30BF}"/>
                </a:ext>
              </a:extLst>
            </p:cNvPr>
            <p:cNvSpPr txBox="1"/>
            <p:nvPr/>
          </p:nvSpPr>
          <p:spPr>
            <a:xfrm>
              <a:off x="6335567" y="3136995"/>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0" name="check 3" title="Icon of a checkmark with a circle around it">
              <a:extLst>
                <a:ext uri="{FF2B5EF4-FFF2-40B4-BE49-F238E27FC236}">
                  <a16:creationId xmlns:a16="http://schemas.microsoft.com/office/drawing/2014/main" id="{17609638-3693-4D26-A7A0-B66B74B8FD8F}"/>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descr="Plan">
            <a:extLst>
              <a:ext uri="{FF2B5EF4-FFF2-40B4-BE49-F238E27FC236}">
                <a16:creationId xmlns:a16="http://schemas.microsoft.com/office/drawing/2014/main" id="{F8A9C322-29D3-4D01-AFEB-E95BAE1FB0EB}"/>
              </a:ext>
            </a:extLst>
          </p:cNvPr>
          <p:cNvGrpSpPr/>
          <p:nvPr/>
        </p:nvGrpSpPr>
        <p:grpSpPr>
          <a:xfrm>
            <a:off x="3735685" y="2901128"/>
            <a:ext cx="2345264" cy="827144"/>
            <a:chOff x="3735685" y="2901128"/>
            <a:chExt cx="2345264" cy="827144"/>
          </a:xfrm>
        </p:grpSpPr>
        <p:sp>
          <p:nvSpPr>
            <p:cNvPr id="39" name="Rectangle: Rounded Corners 38">
              <a:extLst>
                <a:ext uri="{FF2B5EF4-FFF2-40B4-BE49-F238E27FC236}">
                  <a16:creationId xmlns:a16="http://schemas.microsoft.com/office/drawing/2014/main" id="{C6E0AA4D-A35B-4AA9-9BE1-7B59DB169C81}"/>
                </a:ext>
              </a:extLst>
            </p:cNvPr>
            <p:cNvSpPr/>
            <p:nvPr/>
          </p:nvSpPr>
          <p:spPr>
            <a:xfrm>
              <a:off x="3735685"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03B8363C-4DF1-498C-AEC6-C2E73106883F}"/>
                </a:ext>
              </a:extLst>
            </p:cNvPr>
            <p:cNvSpPr txBox="1"/>
            <p:nvPr/>
          </p:nvSpPr>
          <p:spPr>
            <a:xfrm>
              <a:off x="3762800" y="31245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2" name="BulletedList_E8FD" title="Icon of a bulleted list">
              <a:extLst>
                <a:ext uri="{FF2B5EF4-FFF2-40B4-BE49-F238E27FC236}">
                  <a16:creationId xmlns:a16="http://schemas.microsoft.com/office/drawing/2014/main" id="{D7A218C9-52C8-4435-9099-FFD50BCE66D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descr="Adpot">
            <a:extLst>
              <a:ext uri="{FF2B5EF4-FFF2-40B4-BE49-F238E27FC236}">
                <a16:creationId xmlns:a16="http://schemas.microsoft.com/office/drawing/2014/main" id="{D407E124-B1C8-48A5-A446-B425CA60592A}"/>
              </a:ext>
            </a:extLst>
          </p:cNvPr>
          <p:cNvGrpSpPr/>
          <p:nvPr/>
        </p:nvGrpSpPr>
        <p:grpSpPr>
          <a:xfrm>
            <a:off x="8653059" y="2901128"/>
            <a:ext cx="2280155" cy="827144"/>
            <a:chOff x="9006021" y="2909875"/>
            <a:chExt cx="2280155" cy="827144"/>
          </a:xfrm>
        </p:grpSpPr>
        <p:sp>
          <p:nvSpPr>
            <p:cNvPr id="45" name="Rectangle: Rounded Corners 44">
              <a:extLst>
                <a:ext uri="{FF2B5EF4-FFF2-40B4-BE49-F238E27FC236}">
                  <a16:creationId xmlns:a16="http://schemas.microsoft.com/office/drawing/2014/main" id="{99C96190-B0E4-4C4B-82F4-CADBEAFBC74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6BBBAD5-8118-48C2-960E-6137894BD955}"/>
                </a:ext>
              </a:extLst>
            </p:cNvPr>
            <p:cNvSpPr/>
            <p:nvPr/>
          </p:nvSpPr>
          <p:spPr>
            <a:xfrm>
              <a:off x="9010638" y="3136995"/>
              <a:ext cx="2275538" cy="369332"/>
            </a:xfrm>
            <a:prstGeom prst="rect">
              <a:avLst/>
            </a:prstGeom>
          </p:spPr>
          <p:txBody>
            <a:bodyPr vert="horz" wrap="square" lIns="73152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4" name="arrow_3" title="Icon of an arrow pointing down at a line">
              <a:extLst>
                <a:ext uri="{FF2B5EF4-FFF2-40B4-BE49-F238E27FC236}">
                  <a16:creationId xmlns:a16="http://schemas.microsoft.com/office/drawing/2014/main" id="{F3C4E7C5-44BF-43EC-A28E-EBD1F4D7E182}"/>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descr="Define Strategy">
            <a:extLst>
              <a:ext uri="{FF2B5EF4-FFF2-40B4-BE49-F238E27FC236}">
                <a16:creationId xmlns:a16="http://schemas.microsoft.com/office/drawing/2014/main" id="{3DD5C51A-748A-494D-8FE5-8F27E0F0F0D0}"/>
              </a:ext>
            </a:extLst>
          </p:cNvPr>
          <p:cNvGrpSpPr/>
          <p:nvPr/>
        </p:nvGrpSpPr>
        <p:grpSpPr>
          <a:xfrm>
            <a:off x="1113858" y="2743200"/>
            <a:ext cx="2318149" cy="1143000"/>
            <a:chOff x="1113858" y="2743200"/>
            <a:chExt cx="2318149" cy="1143000"/>
          </a:xfrm>
        </p:grpSpPr>
        <p:sp>
          <p:nvSpPr>
            <p:cNvPr id="46" name="Rectangle: Rounded Corners 45">
              <a:extLst>
                <a:ext uri="{FF2B5EF4-FFF2-40B4-BE49-F238E27FC236}">
                  <a16:creationId xmlns:a16="http://schemas.microsoft.com/office/drawing/2014/main" id="{C4DC8D3A-E267-4FE8-9C47-0F2707BA2626}"/>
                </a:ext>
                <a:ext uri="{C183D7F6-B498-43B3-948B-1728B52AA6E4}">
                  <adec:decorative xmlns:adec="http://schemas.microsoft.com/office/drawing/2017/decorative" val="0"/>
                </a:ext>
              </a:extLst>
            </p:cNvPr>
            <p:cNvSpPr/>
            <p:nvPr/>
          </p:nvSpPr>
          <p:spPr>
            <a:xfrm>
              <a:off x="1122920" y="2743200"/>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plan" title="Icon of a circle with an arrow projecting from it between two exes">
              <a:extLst>
                <a:ext uri="{FF2B5EF4-FFF2-40B4-BE49-F238E27FC236}">
                  <a16:creationId xmlns:a16="http://schemas.microsoft.com/office/drawing/2014/main" id="{1F700344-728F-483D-B9E9-3B17A56EAD0D}"/>
                </a:ext>
              </a:extLst>
            </p:cNvPr>
            <p:cNvSpPr>
              <a:spLocks noChangeAspect="1" noEditPoints="1"/>
            </p:cNvSpPr>
            <p:nvPr/>
          </p:nvSpPr>
          <p:spPr bwMode="auto">
            <a:xfrm>
              <a:off x="1328629" y="3150035"/>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75CAC6A8-CD7D-493A-A104-909AFD3220C3}"/>
                </a:ext>
              </a:extLst>
            </p:cNvPr>
            <p:cNvSpPr txBox="1"/>
            <p:nvPr/>
          </p:nvSpPr>
          <p:spPr>
            <a:xfrm>
              <a:off x="1113858" y="3110033"/>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Strategy </a:t>
              </a:r>
            </a:p>
          </p:txBody>
        </p:sp>
      </p:grpSp>
      <p:sp>
        <p:nvSpPr>
          <p:cNvPr id="50" name="Rectangle: Rounded Corners 49">
            <a:extLst>
              <a:ext uri="{FF2B5EF4-FFF2-40B4-BE49-F238E27FC236}">
                <a16:creationId xmlns:a16="http://schemas.microsoft.com/office/drawing/2014/main" id="{6D40E5FE-5E07-4F03-81D3-0B2AADF3FCDB}"/>
              </a:ext>
              <a:ext uri="{C183D7F6-B498-43B3-948B-1728B52AA6E4}">
                <adec:decorative xmlns:adec="http://schemas.microsoft.com/office/drawing/2017/decorative" val="1"/>
              </a:ext>
            </a:extLst>
          </p:cNvPr>
          <p:cNvSpPr/>
          <p:nvPr/>
        </p:nvSpPr>
        <p:spPr>
          <a:xfrm>
            <a:off x="4801053" y="4207439"/>
            <a:ext cx="5066846"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descr="Manage">
            <a:extLst>
              <a:ext uri="{FF2B5EF4-FFF2-40B4-BE49-F238E27FC236}">
                <a16:creationId xmlns:a16="http://schemas.microsoft.com/office/drawing/2014/main" id="{956FC49F-B1E8-482F-9B9C-4A55E61B85CC}"/>
              </a:ext>
            </a:extLst>
          </p:cNvPr>
          <p:cNvGrpSpPr/>
          <p:nvPr/>
        </p:nvGrpSpPr>
        <p:grpSpPr>
          <a:xfrm>
            <a:off x="7376083" y="4365367"/>
            <a:ext cx="2326559" cy="827144"/>
            <a:chOff x="6147968" y="5454930"/>
            <a:chExt cx="2326559" cy="827144"/>
          </a:xfrm>
        </p:grpSpPr>
        <p:sp>
          <p:nvSpPr>
            <p:cNvPr id="52" name="Rectangle: Rounded Corners 51">
              <a:extLst>
                <a:ext uri="{FF2B5EF4-FFF2-40B4-BE49-F238E27FC236}">
                  <a16:creationId xmlns:a16="http://schemas.microsoft.com/office/drawing/2014/main" id="{05AF9F98-D244-49D1-B287-82C38A0F6FF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rackers_EADF_bidi" title="Icon of a clipboard with a checklist on it">
              <a:extLst>
                <a:ext uri="{FF2B5EF4-FFF2-40B4-BE49-F238E27FC236}">
                  <a16:creationId xmlns:a16="http://schemas.microsoft.com/office/drawing/2014/main" id="{83D09068-5A75-4A5D-AFD6-0013A1FB277B}"/>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C3632FBD-91A0-40C2-BD07-4D45C44F0318}"/>
                </a:ext>
              </a:extLst>
            </p:cNvPr>
            <p:cNvSpPr txBox="1"/>
            <p:nvPr/>
          </p:nvSpPr>
          <p:spPr>
            <a:xfrm>
              <a:off x="6147968" y="5695972"/>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p:txBody>
        </p:sp>
      </p:grpSp>
      <p:grpSp>
        <p:nvGrpSpPr>
          <p:cNvPr id="21" name="Group 20" descr="Govern">
            <a:extLst>
              <a:ext uri="{FF2B5EF4-FFF2-40B4-BE49-F238E27FC236}">
                <a16:creationId xmlns:a16="http://schemas.microsoft.com/office/drawing/2014/main" id="{5E9EF122-013E-4792-8A9A-7445CC251265}"/>
              </a:ext>
            </a:extLst>
          </p:cNvPr>
          <p:cNvGrpSpPr/>
          <p:nvPr/>
        </p:nvGrpSpPr>
        <p:grpSpPr>
          <a:xfrm>
            <a:off x="4936925" y="4365367"/>
            <a:ext cx="2318149" cy="827144"/>
            <a:chOff x="3708810" y="5454930"/>
            <a:chExt cx="2318149" cy="827144"/>
          </a:xfrm>
        </p:grpSpPr>
        <p:sp>
          <p:nvSpPr>
            <p:cNvPr id="56" name="Rectangle: Rounded Corners 55">
              <a:extLst>
                <a:ext uri="{FF2B5EF4-FFF2-40B4-BE49-F238E27FC236}">
                  <a16:creationId xmlns:a16="http://schemas.microsoft.com/office/drawing/2014/main" id="{A0F52140-DA86-4A55-ADF2-94BAEE26BD5D}"/>
                </a:ext>
              </a:extLst>
            </p:cNvPr>
            <p:cNvSpPr/>
            <p:nvPr/>
          </p:nvSpPr>
          <p:spPr>
            <a:xfrm>
              <a:off x="3735685"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rg_ECA6" title="Icon of three boxes in a bracket chart">
              <a:extLst>
                <a:ext uri="{FF2B5EF4-FFF2-40B4-BE49-F238E27FC236}">
                  <a16:creationId xmlns:a16="http://schemas.microsoft.com/office/drawing/2014/main" id="{62FFD3A5-1D32-4442-9E8E-254D1767889A}"/>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87991DB5-B497-48E4-9727-32FCB8FDD00E}"/>
                </a:ext>
              </a:extLst>
            </p:cNvPr>
            <p:cNvSpPr txBox="1"/>
            <p:nvPr/>
          </p:nvSpPr>
          <p:spPr>
            <a:xfrm>
              <a:off x="3708810" y="56838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p:txBody>
        </p:sp>
      </p:grpSp>
      <p:cxnSp>
        <p:nvCxnSpPr>
          <p:cNvPr id="3" name="Straight Arrow Connector 2">
            <a:extLst>
              <a:ext uri="{FF2B5EF4-FFF2-40B4-BE49-F238E27FC236}">
                <a16:creationId xmlns:a16="http://schemas.microsoft.com/office/drawing/2014/main" id="{C003566E-3E6E-42B6-BD3B-30356E135018}"/>
              </a:ext>
              <a:ext uri="{C183D7F6-B498-43B3-948B-1728B52AA6E4}">
                <adec:decorative xmlns:adec="http://schemas.microsoft.com/office/drawing/2017/decorative" val="1"/>
              </a:ext>
            </a:extLst>
          </p:cNvPr>
          <p:cNvCxnSpPr>
            <a:stCxn id="50" idx="3"/>
          </p:cNvCxnSpPr>
          <p:nvPr/>
        </p:nvCxnSpPr>
        <p:spPr>
          <a:xfrm flipV="1">
            <a:off x="9867899" y="4772025"/>
            <a:ext cx="1304926" cy="6914"/>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5A6E7C6E-351F-42A3-8807-C10F20352A8B}"/>
              </a:ext>
              <a:ext uri="{C183D7F6-B498-43B3-948B-1728B52AA6E4}">
                <adec:decorative xmlns:adec="http://schemas.microsoft.com/office/drawing/2017/decorative" val="1"/>
              </a:ext>
            </a:extLst>
          </p:cNvPr>
          <p:cNvCxnSpPr>
            <a:stCxn id="50" idx="1"/>
          </p:cNvCxnSpPr>
          <p:nvPr/>
        </p:nvCxnSpPr>
        <p:spPr>
          <a:xfrm flipH="1">
            <a:off x="3673928" y="4778939"/>
            <a:ext cx="1127125" cy="12136"/>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598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0.01991 L 1.66667E-6 -3.33333E-6 " pathEditMode="relative" rAng="0" ptsTypes="AA">
                                      <p:cBhvr>
                                        <p:cTn id="9" dur="600" fill="hold"/>
                                        <p:tgtEl>
                                          <p:spTgt spid="12"/>
                                        </p:tgtEl>
                                        <p:attrNameLst>
                                          <p:attrName>ppt_x</p:attrName>
                                          <p:attrName>ppt_y</p:attrName>
                                        </p:attrNameLst>
                                      </p:cBhvr>
                                      <p:rCtr x="0" y="-995"/>
                                    </p:animMotion>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50"/>
                                  </p:stCondLst>
                                  <p:childTnLst>
                                    <p:animMotion origin="layout" path="M 2.08333E-7 0.01991 L 2.08333E-7 -3.33333E-6 " pathEditMode="relative" rAng="0" ptsTypes="AA">
                                      <p:cBhvr>
                                        <p:cTn id="14" dur="600" fill="hold"/>
                                        <p:tgtEl>
                                          <p:spTgt spid="11"/>
                                        </p:tgtEl>
                                        <p:attrNameLst>
                                          <p:attrName>ppt_x</p:attrName>
                                          <p:attrName>ppt_y</p:attrName>
                                        </p:attrNameLst>
                                      </p:cBhvr>
                                      <p:rCtr x="0" y="-995"/>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1.04167E-6 0.01991 L -1.04167E-6 7.40741E-7 " pathEditMode="relative" rAng="0" ptsTypes="AA">
                                      <p:cBhvr>
                                        <p:cTn id="19" dur="600" fill="hold"/>
                                        <p:tgtEl>
                                          <p:spTgt spid="21"/>
                                        </p:tgtEl>
                                        <p:attrNameLst>
                                          <p:attrName>ppt_x</p:attrName>
                                          <p:attrName>ppt_y</p:attrName>
                                        </p:attrNameLst>
                                      </p:cBhvr>
                                      <p:rCtr x="0" y="-995"/>
                                    </p:animMotion>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750"/>
                                  </p:stCondLst>
                                  <p:childTnLst>
                                    <p:animMotion origin="layout" path="M 2.08333E-7 0.01991 L 2.08333E-7 -3.33333E-6 " pathEditMode="relative" rAng="0" ptsTypes="AA">
                                      <p:cBhvr>
                                        <p:cTn id="24" dur="600" fill="hold"/>
                                        <p:tgtEl>
                                          <p:spTgt spid="7"/>
                                        </p:tgtEl>
                                        <p:attrNameLst>
                                          <p:attrName>ppt_x</p:attrName>
                                          <p:attrName>ppt_y</p:attrName>
                                        </p:attrNameLst>
                                      </p:cBhvr>
                                      <p:rCtr x="0" y="-995"/>
                                    </p:animMotion>
                                  </p:childTnLst>
                                </p:cTn>
                              </p:par>
                              <p:par>
                                <p:cTn id="25" presetID="10"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1000"/>
                                  </p:stCondLst>
                                  <p:childTnLst>
                                    <p:animMotion origin="layout" path="M 2.08333E-7 0.01991 L 2.08333E-7 -3.33333E-6 " pathEditMode="relative" rAng="0" ptsTypes="AA">
                                      <p:cBhvr>
                                        <p:cTn id="29" dur="600" fill="hold"/>
                                        <p:tgtEl>
                                          <p:spTgt spid="9"/>
                                        </p:tgtEl>
                                        <p:attrNameLst>
                                          <p:attrName>ppt_x</p:attrName>
                                          <p:attrName>ppt_y</p:attrName>
                                        </p:attrNameLst>
                                      </p:cBhvr>
                                      <p:rCtr x="0" y="-995"/>
                                    </p:animMotion>
                                  </p:childTnLst>
                                </p:cTn>
                              </p:par>
                              <p:par>
                                <p:cTn id="30" presetID="10" presetClass="entr" presetSubtype="0" fill="hold" nodeType="withEffect">
                                  <p:stCondLst>
                                    <p:cond delay="12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250"/>
                                  </p:stCondLst>
                                  <p:childTnLst>
                                    <p:animMotion origin="layout" path="M -3.54167E-6 0.01991 L -3.54167E-6 7.40741E-7 " pathEditMode="relative" rAng="0" ptsTypes="AA">
                                      <p:cBhvr>
                                        <p:cTn id="34" dur="600" fill="hold"/>
                                        <p:tgtEl>
                                          <p:spTgt spid="17"/>
                                        </p:tgtEl>
                                        <p:attrNameLst>
                                          <p:attrName>ppt_x</p:attrName>
                                          <p:attrName>ppt_y</p:attrName>
                                        </p:attrNameLst>
                                      </p:cBhvr>
                                      <p:rCtr x="0" y="-995"/>
                                    </p:animMotion>
                                  </p:childTnLst>
                                </p:cTn>
                              </p:par>
                              <p:par>
                                <p:cTn id="35" presetID="10" presetClass="entr" presetSubtype="0" fill="hold" grpId="0" nodeType="withEffect">
                                  <p:stCondLst>
                                    <p:cond delay="17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22" presetClass="entr" presetSubtype="8" fill="hold" nodeType="withEffect">
                                  <p:stCondLst>
                                    <p:cond delay="200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par>
                                <p:cTn id="44" presetID="22" presetClass="entr" presetSubtype="2" fill="hold" nodeType="withEffect">
                                  <p:stCondLst>
                                    <p:cond delay="200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a:t>
            </a:r>
            <a:r>
              <a:rPr lang="en-US">
                <a:solidFill>
                  <a:srgbClr val="000000"/>
                </a:solidFill>
                <a:latin typeface="Segoe UI" panose="020B0502040204020203" pitchFamily="34" charset="0"/>
              </a:rPr>
              <a:t>business stakeholders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and technicians </a:t>
            </a:r>
            <a:r>
              <a:rPr lang="en-US">
                <a:solidFill>
                  <a:srgbClr val="000000"/>
                </a:solidFill>
                <a:latin typeface="Segoe UI" panose="020B0502040204020203" pitchFamily="34" charset="0"/>
              </a:rPr>
              <a:t>understand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Migrate</a:t>
            </a:r>
          </a:p>
        </p:txBody>
      </p:sp>
      <p:sp>
        <p:nvSpPr>
          <p:cNvPr id="5" name="Rectangle 4">
            <a:extLst>
              <a:ext uri="{FF2B5EF4-FFF2-40B4-BE49-F238E27FC236}">
                <a16:creationId xmlns:a16="http://schemas.microsoft.com/office/drawing/2014/main" id="{CB088C91-878D-4F9C-AF4D-93C00E71B8DE}"/>
              </a:ext>
            </a:extLst>
          </p:cNvPr>
          <p:cNvSpPr/>
          <p:nvPr/>
        </p:nvSpPr>
        <p:spPr>
          <a:xfrm>
            <a:off x="588262" y="1312500"/>
            <a:ext cx="6333231"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will include workloads which do not warrant significant investments in the creation of new business logic. </a:t>
            </a:r>
            <a:r>
              <a:rPr lang="en-US"/>
              <a:t>These workloads are candidates for migration to the cloud</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p:txBody>
      </p:sp>
      <p:sp>
        <p:nvSpPr>
          <p:cNvPr id="27" name="Rectangle: Rounded Corners 26">
            <a:extLst>
              <a:ext uri="{FF2B5EF4-FFF2-40B4-BE49-F238E27FC236}">
                <a16:creationId xmlns:a16="http://schemas.microsoft.com/office/drawing/2014/main" id="{3FD02281-0C81-465F-AB32-20BFC1D7C0E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96FE9303-11F3-4001-B5FA-E5726C27FD39}"/>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F455609E-D7C6-4CE5-9866-D8C5E795913C}"/>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A44BD1-4C22-44ED-906C-09A799E3EC9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62147B8C-E9F0-42B5-95E0-6558C6AE299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1E735656-C4D8-42F6-B097-B7BF5ED4764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645202D6-3934-45A9-8B8C-7432226C605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993B8D9E-B577-4011-B2F5-25B1FD831FC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3EEB6DA-C2B4-479D-8531-1CA70CB9EC2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B01C52A2-9AFF-4B1B-8B62-8ED4083BE218}"/>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EB15577E-9678-4C8E-A676-7B14CBFD7BA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6087D16-ADB1-4E74-9EF1-187D913FAD82}"/>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8C008A00-F6F7-4D22-8463-AD78F1C2DA21}"/>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5706D360-BD24-431F-8074-B78B2147101B}"/>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980A6BC-228A-4DBB-868F-751D3E46512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6E81255-9252-4322-8219-E76A5701906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7FD6AB22-620F-4CDD-A559-B3A7652019A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97E62872-EDE9-44AF-A847-3789030A9F9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6F86E9B5-0410-4B79-A238-8F82466CCD3C}"/>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ED7AC1A9-287B-46DA-96D2-01AEA1151878}"/>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88FF6230-9A6F-491B-980B-811D5B88C1B8}"/>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776199F3-364C-48D6-9ED6-7F1C62D6420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0DD10722-399E-41CB-8AE3-0965AD732F89}"/>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0796D9C6-30DA-415D-B11E-5CB2CABED74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A8DEBBFE-B0FA-44E7-BC81-82F7D0350EB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1D252FD-A1E4-412D-AC7D-782986F3ECD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AEECFF9A-0A0D-45E7-B7CF-CAD7C4B0D121}"/>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2BAD50-E523-4366-BD4C-3698BCE7DBA2}"/>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21769A8-1921-4BCF-AC71-8153CEA3DEE4}"/>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B3566B0-3C0C-437C-AB3C-C84B1AE6E86A}"/>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Evaluate</a:t>
            </a:r>
            <a:r>
              <a:rPr kumimoji="0" lang="en-US" sz="1400" b="0" i="0" u="none" strike="noStrike" kern="1200" cap="none" spc="0" normalizeH="0" baseline="0" noProof="0">
                <a:ln>
                  <a:noFill/>
                </a:ln>
                <a:solidFill>
                  <a:srgbClr val="FFFFFF"/>
                </a:solidFill>
                <a:effectLst/>
                <a:uLnTx/>
                <a:uFillTx/>
                <a:latin typeface="Segoe UI"/>
                <a:ea typeface="+mn-ea"/>
                <a:cs typeface="+mn-cs"/>
              </a:rPr>
              <a:t> assets and establish a plan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pre-requisites: </a:t>
            </a:r>
            <a:r>
              <a:rPr kumimoji="0" lang="en-US" sz="1400" b="0" i="0" u="none" strike="noStrike" kern="1200" cap="none" spc="0" normalizeH="0" baseline="0" noProof="0">
                <a:ln>
                  <a:noFill/>
                </a:ln>
                <a:solidFill>
                  <a:srgbClr val="FFFFFF"/>
                </a:solidFill>
                <a:effectLst/>
                <a:uLnTx/>
                <a:uFillTx/>
                <a:latin typeface="Segoe UI"/>
                <a:ea typeface="+mn-ea"/>
                <a:cs typeface="+mn-cs"/>
              </a:rPr>
              <a:t>landing zone, skilling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reducing capex, freeing up DC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VMs, networking, compatibility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process dependencies, critical business events</a:t>
            </a:r>
          </a:p>
        </p:txBody>
      </p:sp>
      <p:sp>
        <p:nvSpPr>
          <p:cNvPr id="57" name="Freeform: Shape 56">
            <a:extLst>
              <a:ext uri="{FF2B5EF4-FFF2-40B4-BE49-F238E27FC236}">
                <a16:creationId xmlns:a16="http://schemas.microsoft.com/office/drawing/2014/main" id="{0B2CA044-54B3-432A-B088-E0A6C8EDD36C}"/>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Migrate: rehost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Replicate</a:t>
            </a:r>
            <a:r>
              <a:rPr kumimoji="0" lang="en-US" sz="1400" b="0" i="0" u="none" strike="noStrike" kern="1200" cap="none" spc="0" normalizeH="0" baseline="0" noProof="0">
                <a:ln>
                  <a:noFill/>
                </a:ln>
                <a:solidFill>
                  <a:srgbClr val="FFFFFF"/>
                </a:solidFill>
                <a:effectLst/>
                <a:uLnTx/>
                <a:uFillTx/>
                <a:latin typeface="Segoe UI"/>
                <a:ea typeface="+mn-ea"/>
                <a:cs typeface="+mn-cs"/>
              </a:rPr>
              <a:t> (lift and shift)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on-prem functionality using cloud native technology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Migration Guide</a:t>
            </a:r>
          </a:p>
        </p:txBody>
      </p:sp>
      <p:sp>
        <p:nvSpPr>
          <p:cNvPr id="58" name="Freeform: Shape 57">
            <a:extLst>
              <a:ext uri="{FF2B5EF4-FFF2-40B4-BE49-F238E27FC236}">
                <a16:creationId xmlns:a16="http://schemas.microsoft.com/office/drawing/2014/main" id="{E2D976E6-962B-4E38-904B-8B41552440C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Optimize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Balance performance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and price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 the right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experience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within budget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Resize VM size, resize storage, resize database</a:t>
            </a:r>
          </a:p>
        </p:txBody>
      </p:sp>
      <p:sp>
        <p:nvSpPr>
          <p:cNvPr id="59" name="Freeform: Shape 58">
            <a:extLst>
              <a:ext uri="{FF2B5EF4-FFF2-40B4-BE49-F238E27FC236}">
                <a16:creationId xmlns:a16="http://schemas.microsoft.com/office/drawing/2014/main" id="{90E49FA8-4FFD-48CC-9FB5-86C1B0C7262D}"/>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and manage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Prepare the migrated asset for ongoing operations: </a:t>
            </a:r>
            <a:r>
              <a:rPr kumimoji="0" lang="en-US" sz="1400" b="0" i="0" u="none" strike="noStrike" kern="1200" cap="none" spc="0" normalizeH="0" baseline="0" noProof="0">
                <a:ln>
                  <a:noFill/>
                </a:ln>
                <a:solidFill>
                  <a:srgbClr val="FFFFFF"/>
                </a:solidFill>
                <a:effectLst/>
                <a:uLnTx/>
                <a:uFillTx/>
                <a:latin typeface="Segoe UI Semibold"/>
                <a:ea typeface="+mn-ea"/>
                <a:cs typeface="+mn-cs"/>
              </a:rPr>
              <a:t>security, monitoring, configuration</a:t>
            </a:r>
          </a:p>
        </p:txBody>
      </p:sp>
    </p:spTree>
    <p:extLst>
      <p:ext uri="{BB962C8B-B14F-4D97-AF65-F5344CB8AC3E}">
        <p14:creationId xmlns:p14="http://schemas.microsoft.com/office/powerpoint/2010/main" val="131151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59" grpId="0" animBg="1"/>
      <p:bldP spid="5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Innovate</a:t>
            </a:r>
          </a:p>
        </p:txBody>
      </p:sp>
      <p:sp>
        <p:nvSpPr>
          <p:cNvPr id="9" name="Rectangle 8">
            <a:extLst>
              <a:ext uri="{FF2B5EF4-FFF2-40B4-BE49-F238E27FC236}">
                <a16:creationId xmlns:a16="http://schemas.microsoft.com/office/drawing/2014/main" id="{9E83D2E4-19CC-46DC-9C97-72084E8BEF5A}"/>
              </a:ext>
            </a:extLst>
          </p:cNvPr>
          <p:cNvSpPr/>
          <p:nvPr/>
        </p:nvSpPr>
        <p:spPr>
          <a:xfrm>
            <a:off x="637675" y="1127134"/>
            <a:ext cx="7298801" cy="1178784"/>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Older apps can take advantage of many of the same cloud-native benefits by modernizing the solution or components of the solution. Modern DevOps invites into the process to create shorter feedback loops and better customer experiences. </a:t>
            </a:r>
          </a:p>
        </p:txBody>
      </p:sp>
      <p:sp>
        <p:nvSpPr>
          <p:cNvPr id="27" name="Rectangle: Rounded Corners 26">
            <a:extLst>
              <a:ext uri="{FF2B5EF4-FFF2-40B4-BE49-F238E27FC236}">
                <a16:creationId xmlns:a16="http://schemas.microsoft.com/office/drawing/2014/main" id="{3111116C-E302-4D8E-B261-9D4011374F17}"/>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C710222F-B190-42B3-ABC3-D8688A785FC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D88BB3D2-B982-4958-82FD-6B6EF3D8DFBE}"/>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896F43F-1FE1-4E4F-8D7F-E92438193F40}"/>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A65E3C0F-0C5D-42E3-B7C9-CCA73A1DD54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C3FA17A8-8102-486B-80AA-05BD75E89E3C}"/>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2328D18-6CE3-4763-935A-76EA9139B50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0347B0BD-DA92-4D2F-96C5-8AFBBF665283}"/>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77CF6C8-511C-45BC-9915-03D3A553A75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8A778C01-E191-48CB-8E99-39FBEA5C9B75}"/>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61681876-817F-4E8A-8528-CC232BF93CC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DB7C94B-2227-44F8-80CE-0017CCD364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BC433182-8B77-438B-89E3-F50B74D84D06}"/>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A96DB7EA-1750-4790-B252-D70C3694A183}"/>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635EB9CC-4EFE-4D48-BACD-9D7A942E6EE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D16414CB-D35E-4C90-B219-4301A5FF53A7}"/>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1E2F1A2-8C95-4C58-B330-24750C4AEF74}"/>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A072D79E-FAD8-437B-9A89-23391675C35E}"/>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337D9E93-6D8A-44F5-9022-CE0E817B25EB}"/>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C5E06781-E16A-4AD1-908C-168A530547C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5C7C2DC6-F3E6-4CD7-855C-FD0624BA79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7D04BE9-9B87-4502-9C25-09F9200A2758}"/>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E5636666-0128-4021-A665-E211FC861FEB}"/>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A6956D7C-3A35-46AB-B35E-9F1F8D71824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A48F8D0-55AC-4732-A142-AFDF9430DE48}"/>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CEBD87C-B3F3-45BD-9D1C-09CFBDC016C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1791D693-278E-4F20-9004-860FE28957D9}"/>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C8F85D-99F3-4AEA-9EEE-90DE9C588BF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77726D5-33A3-4BA1-9D8C-9C603BC0C33B}"/>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257A4CB-FF30-4820-9B50-901E83689778}"/>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Infrastructure abstraction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native applications built from the ground up </a:t>
            </a: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optimized for cloud: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Global scale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noProof="0">
                <a:solidFill>
                  <a:srgbClr val="FFFFFF"/>
                </a:solidFill>
                <a:latin typeface="Segoe UI"/>
              </a:rPr>
              <a:t>A</a:t>
            </a:r>
            <a:r>
              <a:rPr kumimoji="0" lang="en-US" sz="1400" b="0" i="0" u="none" strike="noStrike" kern="1200" cap="none" spc="0" normalizeH="0" baseline="0" noProof="0">
                <a:ln>
                  <a:noFill/>
                </a:ln>
                <a:solidFill>
                  <a:srgbClr val="FFFFFF"/>
                </a:solidFill>
                <a:effectLst/>
                <a:uLnTx/>
                <a:uFillTx/>
                <a:latin typeface="Segoe UI"/>
                <a:ea typeface="+mn-ea"/>
                <a:cs typeface="+mn-cs"/>
              </a:rPr>
              <a:t>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Autoscaling</a:t>
            </a:r>
          </a:p>
        </p:txBody>
      </p:sp>
      <p:sp>
        <p:nvSpPr>
          <p:cNvPr id="62" name="Freeform: Shape 61">
            <a:extLst>
              <a:ext uri="{FF2B5EF4-FFF2-40B4-BE49-F238E27FC236}">
                <a16:creationId xmlns:a16="http://schemas.microsoft.com/office/drawing/2014/main" id="{A745D025-91F6-452B-9C8C-91D7FB17D49B}"/>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refactor</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 an application to fit a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PaaS/Serverless-based model</a:t>
            </a:r>
            <a:r>
              <a:rPr kumimoji="0" lang="en-US" sz="1400" b="0" i="0" u="none" strike="noStrike" kern="1200" cap="none" spc="0" normalizeH="0" baseline="0" noProof="0">
                <a:ln>
                  <a:noFill/>
                </a:ln>
                <a:solidFill>
                  <a:srgbClr val="FFFFFF"/>
                </a:solidFill>
                <a:effectLst/>
                <a:uLnTx/>
                <a:uFillTx/>
                <a:latin typeface="Segoe UI"/>
                <a:ea typeface="+mn-ea"/>
                <a:cs typeface="+mn-cs"/>
              </a:rPr>
              <a:t> or refactoring code to deliver on new business opportunities.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faster and shorter updates,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code portability, greater cloud efficiency (resources, speed,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Freeform: Shape 62">
            <a:extLst>
              <a:ext uri="{FF2B5EF4-FFF2-40B4-BE49-F238E27FC236}">
                <a16:creationId xmlns:a16="http://schemas.microsoft.com/office/drawing/2014/main" id="{D765CC05-4D3F-4183-B182-1D91C4F3DFAE}"/>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rearchitect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Modify existing applications into managed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containers</a:t>
            </a:r>
            <a:r>
              <a:rPr kumimoji="0" lang="en-US" sz="1400" b="0" i="0" u="none" strike="noStrike" kern="1200" cap="none" spc="0" normalizeH="0" baseline="0" noProof="0">
                <a:ln>
                  <a:noFill/>
                </a:ln>
                <a:solidFill>
                  <a:srgbClr val="FFFFFF"/>
                </a:solidFill>
                <a:effectLst/>
                <a:uLnTx/>
                <a:uFillTx/>
                <a:latin typeface="Segoe UI"/>
                <a:ea typeface="+mn-ea"/>
                <a:cs typeface="+mn-cs"/>
              </a:rPr>
              <a:t> to take advantage of cloud native benefits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application scale and agility, easier adoption of new cloud capabilities, mix of technology stacks</a:t>
            </a:r>
          </a:p>
        </p:txBody>
      </p:sp>
      <p:sp>
        <p:nvSpPr>
          <p:cNvPr id="64" name="Freeform: Shape 63">
            <a:extLst>
              <a:ext uri="{FF2B5EF4-FFF2-40B4-BE49-F238E27FC236}">
                <a16:creationId xmlns:a16="http://schemas.microsoft.com/office/drawing/2014/main" id="{238D9210-E2FC-4890-A65A-2B5BE73213C4}"/>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rebuild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 new code base is created to align with a </a:t>
            </a:r>
            <a:r>
              <a:rPr kumimoji="0" lang="en-US"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cloud-native</a:t>
            </a:r>
            <a:r>
              <a:rPr kumimoji="0" lang="en-US" sz="1400" b="0" i="0" u="none" strike="noStrike" kern="1200" cap="none" spc="0" normalizeH="0" baseline="0" noProof="0">
                <a:ln>
                  <a:noFill/>
                </a:ln>
                <a:solidFill>
                  <a:srgbClr val="FFFFFF"/>
                </a:solidFill>
                <a:effectLst/>
                <a:uLnTx/>
                <a:uFillTx/>
                <a:latin typeface="Segoe UI"/>
                <a:ea typeface="+mn-ea"/>
                <a:cs typeface="+mn-cs"/>
              </a:rPr>
              <a:t> approach.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 Data and AI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accelerate innovation, build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 faster, reduce operational cost</a:t>
            </a:r>
          </a:p>
        </p:txBody>
      </p:sp>
      <p:sp>
        <p:nvSpPr>
          <p:cNvPr id="65" name="Freeform: Shape 64">
            <a:extLst>
              <a:ext uri="{FF2B5EF4-FFF2-40B4-BE49-F238E27FC236}">
                <a16:creationId xmlns:a16="http://schemas.microsoft.com/office/drawing/2014/main" id="{C8B61150-1B13-49A0-8238-2839640D4916}"/>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DevOps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Culture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Management</a:t>
            </a:r>
          </a:p>
        </p:txBody>
      </p:sp>
    </p:spTree>
    <p:extLst>
      <p:ext uri="{BB962C8B-B14F-4D97-AF65-F5344CB8AC3E}">
        <p14:creationId xmlns:p14="http://schemas.microsoft.com/office/powerpoint/2010/main" val="37273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6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6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4"/>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195015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Management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critical operations for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business operations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operations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services dependencies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Create high level view service dashboards</a:t>
            </a:r>
          </a:p>
        </p:txBody>
      </p:sp>
      <p:sp>
        <p:nvSpPr>
          <p:cNvPr id="51" name="Freeform: Shape 50">
            <a:extLst>
              <a:ext uri="{FF2B5EF4-FFF2-40B4-BE49-F238E27FC236}">
                <a16:creationId xmlns:a16="http://schemas.microsoft.com/office/drawing/2014/main" id="{EC6E03FE-4667-46A7-A3EC-35891CF6ED91}"/>
              </a:ext>
            </a:extLst>
          </p:cNvPr>
          <p:cNvSpPr/>
          <p:nvPr/>
        </p:nvSpPr>
        <p:spPr>
          <a:xfrm>
            <a:off x="483202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Monitoring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Enable data collection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operations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Generate alerts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Measure Service Metrics and generate SLAs</a:t>
            </a:r>
          </a:p>
        </p:txBody>
      </p:sp>
      <p:sp>
        <p:nvSpPr>
          <p:cNvPr id="52" name="Freeform: Shape 51">
            <a:extLst>
              <a:ext uri="{FF2B5EF4-FFF2-40B4-BE49-F238E27FC236}">
                <a16:creationId xmlns:a16="http://schemas.microsoft.com/office/drawing/2014/main" id="{BE4D3D2A-A834-45F5-A19C-E75E4813D9A8}"/>
              </a:ext>
            </a:extLst>
          </p:cNvPr>
          <p:cNvSpPr/>
          <p:nvPr/>
        </p:nvSpPr>
        <p:spPr>
          <a:xfrm>
            <a:off x="7713893"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Resiliency</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Enable a resilient </a:t>
            </a:r>
            <a:r>
              <a:rPr kumimoji="0" lang="en-US" sz="1600" b="0" i="0" u="none" strike="noStrike" kern="1200" cap="none" spc="0" normalizeH="0" baseline="0" noProof="0">
                <a:ln>
                  <a:noFill/>
                </a:ln>
                <a:solidFill>
                  <a:srgbClr val="FFFFFF"/>
                </a:solidFill>
                <a:effectLst/>
                <a:uLnTx/>
                <a:uFillTx/>
                <a:latin typeface="Segoe UI"/>
                <a:ea typeface="+mn-ea"/>
                <a:cs typeface="+mn-cs"/>
              </a:rPr>
              <a:t>platform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Recover from failures with minimal downtime and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minimum data</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loss before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Evolve to a highly available platform</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8"/>
          </a:xfrm>
        </p:spPr>
        <p:txBody>
          <a:bodyPr/>
          <a:lstStyle/>
          <a:p>
            <a:r>
              <a:rPr lang="en-US"/>
              <a:t>Tools</a:t>
            </a:r>
            <a:r>
              <a:rPr lang="en-US" sz="2800" spc="0"/>
              <a:t> </a:t>
            </a:r>
            <a:r>
              <a:rPr lang="en-US"/>
              <a:t>and</a:t>
            </a:r>
            <a:r>
              <a:rPr lang="en-US" sz="2800" spc="0"/>
              <a:t> </a:t>
            </a:r>
            <a:r>
              <a:rPr lang="en-US"/>
              <a:t>Assets</a:t>
            </a:r>
            <a:r>
              <a:rPr lang="en-US" sz="2800" spc="0"/>
              <a:t> </a:t>
            </a:r>
            <a:endParaRPr lang="en-US" spc="0"/>
          </a:p>
        </p:txBody>
      </p:sp>
    </p:spTree>
    <p:extLst>
      <p:ext uri="{BB962C8B-B14F-4D97-AF65-F5344CB8AC3E}">
        <p14:creationId xmlns:p14="http://schemas.microsoft.com/office/powerpoint/2010/main" val="2551153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4818888" cy="512064"/>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Digital Transformation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Adoption Framework for Azure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4818888" cy="512064"/>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Tools and Assets</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75001" y="4329272"/>
            <a:ext cx="4818888" cy="512064"/>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Resources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23867" y="4134170"/>
            <a:ext cx="690086"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D0423-7F07-44BC-A5EB-F3058871C6D8}"/>
              </a:ext>
            </a:extLst>
          </p:cNvPr>
          <p:cNvGrpSpPr/>
          <p:nvPr/>
        </p:nvGrpSpPr>
        <p:grpSpPr>
          <a:xfrm>
            <a:off x="5317686" y="620827"/>
            <a:ext cx="6791990" cy="5233314"/>
            <a:chOff x="5424316" y="632779"/>
            <a:chExt cx="6928184" cy="5338253"/>
          </a:xfrm>
        </p:grpSpPr>
        <p:pic>
          <p:nvPicPr>
            <p:cNvPr id="8" name="Picture 7" descr="A screen shot of a computer&#10;&#10;Description automatically generated">
              <a:extLst>
                <a:ext uri="{FF2B5EF4-FFF2-40B4-BE49-F238E27FC236}">
                  <a16:creationId xmlns:a16="http://schemas.microsoft.com/office/drawing/2014/main" id="{39751F88-AF2D-4CC9-BF90-D12F0FD399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35423A21-54AE-4096-9643-CAA8D1DE3805}"/>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369561" y="1579618"/>
            <a:ext cx="4948125" cy="2011509"/>
          </a:xfrm>
        </p:spPr>
        <p:txBody>
          <a:bodyPr/>
          <a:lstStyle/>
          <a:p>
            <a:r>
              <a:rPr lang="en-US">
                <a:gradFill>
                  <a:gsLst>
                    <a:gs pos="0">
                      <a:schemeClr val="tx1"/>
                    </a:gs>
                    <a:gs pos="100000">
                      <a:schemeClr val="tx1"/>
                    </a:gs>
                  </a:gsLst>
                  <a:lin ang="5400000" scaled="0"/>
                </a:gradFill>
              </a:rPr>
              <a:t>Understand your current state and prepare for your</a:t>
            </a:r>
            <a:br>
              <a:rPr lang="en-US">
                <a:gradFill>
                  <a:gsLst>
                    <a:gs pos="0">
                      <a:schemeClr val="tx1"/>
                    </a:gs>
                    <a:gs pos="100000">
                      <a:schemeClr val="tx1"/>
                    </a:gs>
                  </a:gsLst>
                  <a:lin ang="5400000" scaled="0"/>
                </a:gradFill>
              </a:rPr>
            </a:br>
            <a:r>
              <a:rPr lang="en-US">
                <a:gradFill>
                  <a:gsLst>
                    <a:gs pos="0">
                      <a:schemeClr val="tx2"/>
                    </a:gs>
                    <a:gs pos="100000">
                      <a:schemeClr val="tx2"/>
                    </a:gs>
                  </a:gsLst>
                  <a:lin ang="5400000" scaled="0"/>
                </a:gradFill>
              </a:rPr>
              <a:t>cloud journey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3" name="Rectangle 2">
            <a:extLst>
              <a:ext uri="{FF2B5EF4-FFF2-40B4-BE49-F238E27FC236}">
                <a16:creationId xmlns:a16="http://schemas.microsoft.com/office/drawing/2014/main" id="{96773897-DDBE-4167-8777-EB8FA5A041AD}"/>
              </a:ext>
            </a:extLst>
          </p:cNvPr>
          <p:cNvSpPr/>
          <p:nvPr/>
        </p:nvSpPr>
        <p:spPr>
          <a:xfrm>
            <a:off x="363665" y="3599681"/>
            <a:ext cx="6094444" cy="1357769"/>
          </a:xfrm>
          <a:prstGeom prst="rect">
            <a:avLst/>
          </a:prstGeom>
        </p:spPr>
        <p:txBody>
          <a:bodyPr>
            <a:spAutoFit/>
          </a:bodyPr>
          <a:lstStyle/>
          <a:p>
            <a:br>
              <a:rPr lang="en-US" sz="2745">
                <a:gradFill>
                  <a:gsLst>
                    <a:gs pos="0">
                      <a:schemeClr val="tx1"/>
                    </a:gs>
                    <a:gs pos="100000">
                      <a:schemeClr val="tx1"/>
                    </a:gs>
                  </a:gsLst>
                  <a:lin ang="5400000" scaled="0"/>
                </a:gradFill>
                <a:latin typeface="+mj-lt"/>
              </a:rPr>
            </a:br>
            <a:r>
              <a:rPr lang="en-US" sz="2745">
                <a:gradFill>
                  <a:gsLst>
                    <a:gs pos="0">
                      <a:schemeClr val="tx1"/>
                    </a:gs>
                    <a:gs pos="100000">
                      <a:schemeClr val="tx1"/>
                    </a:gs>
                  </a:gsLst>
                  <a:lin ang="5400000" scaled="0"/>
                </a:gradFill>
                <a:latin typeface="+mj-lt"/>
              </a:rPr>
              <a:t>the Governance benchmark tool </a:t>
            </a:r>
            <a:r>
              <a:rPr lang="en-US" sz="2745">
                <a:gradFill>
                  <a:gsLst>
                    <a:gs pos="0">
                      <a:schemeClr val="tx1"/>
                    </a:gs>
                    <a:gs pos="100000">
                      <a:schemeClr val="tx1"/>
                    </a:gs>
                  </a:gsLst>
                  <a:lin ang="5400000" scaled="0"/>
                </a:gradFill>
                <a:latin typeface="+mj-lt"/>
                <a:hlinkClick r:id="rId4"/>
              </a:rPr>
              <a:t>http://aka.ms/adopt/gov/assess</a:t>
            </a:r>
            <a:r>
              <a:rPr lang="en-US" sz="2745">
                <a:gradFill>
                  <a:gsLst>
                    <a:gs pos="0">
                      <a:schemeClr val="tx1"/>
                    </a:gs>
                    <a:gs pos="100000">
                      <a:schemeClr val="tx1"/>
                    </a:gs>
                  </a:gsLst>
                  <a:lin ang="5400000" scaled="0"/>
                </a:gradFill>
                <a:latin typeface="+mj-lt"/>
              </a:rPr>
              <a:t> </a:t>
            </a:r>
            <a:endParaRPr lang="en-US" sz="2745">
              <a:latin typeface="+mj-lt"/>
            </a:endParaRPr>
          </a:p>
        </p:txBody>
      </p:sp>
    </p:spTree>
    <p:extLst>
      <p:ext uri="{BB962C8B-B14F-4D97-AF65-F5344CB8AC3E}">
        <p14:creationId xmlns:p14="http://schemas.microsoft.com/office/powerpoint/2010/main" val="2972534311"/>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6423442" y="840447"/>
            <a:ext cx="4948125" cy="2413811"/>
          </a:xfrm>
        </p:spPr>
        <p:txBody>
          <a:bodyPr/>
          <a:lstStyle/>
          <a:p>
            <a:r>
              <a:rPr lang="en-US">
                <a:gradFill>
                  <a:gsLst>
                    <a:gs pos="0">
                      <a:schemeClr val="tx1"/>
                    </a:gs>
                    <a:gs pos="100000">
                      <a:schemeClr val="tx1"/>
                    </a:gs>
                  </a:gsLst>
                  <a:lin ang="5400000" scaled="0"/>
                </a:gradFill>
              </a:rPr>
              <a:t>Navigate to the most relevant  adoption content efficiently, and  detect early adoption blockers</a:t>
            </a:r>
            <a:r>
              <a:rPr lang="en-US">
                <a:gradFill>
                  <a:gsLst>
                    <a:gs pos="0">
                      <a:schemeClr val="tx2"/>
                    </a:gs>
                    <a:gs pos="100000">
                      <a:schemeClr val="tx2"/>
                    </a:gs>
                  </a:gsLst>
                  <a:lin ang="5400000" scaled="0"/>
                </a:gradFill>
              </a:rPr>
              <a:t>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9" name="Title 3">
            <a:extLst>
              <a:ext uri="{FF2B5EF4-FFF2-40B4-BE49-F238E27FC236}">
                <a16:creationId xmlns:a16="http://schemas.microsoft.com/office/drawing/2014/main" id="{2ADAF40B-31B1-4243-9D2F-D402B455A5B7}"/>
              </a:ext>
            </a:extLst>
          </p:cNvPr>
          <p:cNvSpPr txBox="1">
            <a:spLocks/>
          </p:cNvSpPr>
          <p:nvPr/>
        </p:nvSpPr>
        <p:spPr>
          <a:xfrm>
            <a:off x="6423442" y="2913206"/>
            <a:ext cx="5768558" cy="246221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rPr>
              <a:t>the Fusion Navigator tool</a:t>
            </a:r>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hlinkClick r:id="rId2"/>
              </a:rPr>
              <a:t>aka.ms/</a:t>
            </a:r>
            <a:r>
              <a:rPr lang="en-US" sz="2745" err="1">
                <a:gradFill>
                  <a:gsLst>
                    <a:gs pos="0">
                      <a:schemeClr val="tx1"/>
                    </a:gs>
                    <a:gs pos="100000">
                      <a:schemeClr val="tx1"/>
                    </a:gs>
                  </a:gsLst>
                  <a:lin ang="5400000" scaled="0"/>
                </a:gradFill>
                <a:hlinkClick r:id="rId2"/>
              </a:rPr>
              <a:t>fusionnavigator</a:t>
            </a:r>
            <a:endParaRPr lang="en-US" sz="2745">
              <a:gradFill>
                <a:gsLst>
                  <a:gs pos="0">
                    <a:schemeClr val="tx1"/>
                  </a:gs>
                  <a:gs pos="100000">
                    <a:schemeClr val="tx1"/>
                  </a:gs>
                </a:gsLst>
                <a:lin ang="5400000" scaled="0"/>
              </a:gradFill>
            </a:endParaRPr>
          </a:p>
          <a:p>
            <a:endParaRPr lang="en-US" sz="2745">
              <a:gradFill>
                <a:gsLst>
                  <a:gs pos="0">
                    <a:schemeClr val="tx1"/>
                  </a:gs>
                  <a:gs pos="100000">
                    <a:schemeClr val="tx1"/>
                  </a:gs>
                </a:gsLst>
                <a:lin ang="5400000" scaled="0"/>
              </a:gradFill>
            </a:endParaRPr>
          </a:p>
          <a:p>
            <a:r>
              <a:rPr lang="en-US" sz="2745">
                <a:gradFill>
                  <a:gsLst>
                    <a:gs pos="0">
                      <a:schemeClr val="tx1"/>
                    </a:gs>
                    <a:gs pos="100000">
                      <a:schemeClr val="tx1"/>
                    </a:gs>
                  </a:gsLst>
                  <a:lin ang="5400000" scaled="0"/>
                </a:gradFill>
              </a:rPr>
              <a:t>Give us feedback </a:t>
            </a:r>
          </a:p>
          <a:p>
            <a:r>
              <a:rPr lang="en-US" sz="2745">
                <a:gradFill>
                  <a:gsLst>
                    <a:gs pos="0">
                      <a:schemeClr val="tx1"/>
                    </a:gs>
                    <a:gs pos="100000">
                      <a:schemeClr val="tx1"/>
                    </a:gs>
                  </a:gsLst>
                  <a:lin ang="5400000" scaled="0"/>
                </a:gradFill>
                <a:hlinkClick r:id="rId3"/>
              </a:rPr>
              <a:t>aka.ms/</a:t>
            </a:r>
            <a:r>
              <a:rPr lang="en-US" sz="2745" err="1">
                <a:gradFill>
                  <a:gsLst>
                    <a:gs pos="0">
                      <a:schemeClr val="tx1"/>
                    </a:gs>
                    <a:gs pos="100000">
                      <a:schemeClr val="tx1"/>
                    </a:gs>
                  </a:gsLst>
                  <a:lin ang="5400000" scaled="0"/>
                </a:gradFill>
                <a:hlinkClick r:id="rId3"/>
              </a:rPr>
              <a:t>fusionnavigator</a:t>
            </a:r>
            <a:r>
              <a:rPr lang="en-US" sz="2745">
                <a:gradFill>
                  <a:gsLst>
                    <a:gs pos="0">
                      <a:schemeClr val="tx1"/>
                    </a:gs>
                    <a:gs pos="100000">
                      <a:schemeClr val="tx1"/>
                    </a:gs>
                  </a:gsLst>
                  <a:lin ang="5400000" scaled="0"/>
                </a:gradFill>
                <a:hlinkClick r:id="rId3"/>
              </a:rPr>
              <a:t>/</a:t>
            </a:r>
            <a:r>
              <a:rPr lang="en-US" sz="2745" err="1">
                <a:gradFill>
                  <a:gsLst>
                    <a:gs pos="0">
                      <a:schemeClr val="tx1"/>
                    </a:gs>
                    <a:gs pos="100000">
                      <a:schemeClr val="tx1"/>
                    </a:gs>
                  </a:gsLst>
                  <a:lin ang="5400000" scaled="0"/>
                </a:gradFill>
                <a:hlinkClick r:id="rId3"/>
              </a:rPr>
              <a:t>givefeedback</a:t>
            </a:r>
            <a:r>
              <a:rPr lang="en-US" sz="2745">
                <a:gradFill>
                  <a:gsLst>
                    <a:gs pos="0">
                      <a:schemeClr val="tx1"/>
                    </a:gs>
                    <a:gs pos="100000">
                      <a:schemeClr val="tx1"/>
                    </a:gs>
                  </a:gsLst>
                  <a:lin ang="5400000" scaled="0"/>
                </a:gradFill>
                <a:hlinkClick r:id="rId3"/>
              </a:rPr>
              <a:t> </a:t>
            </a:r>
            <a:endParaRPr lang="en-US" sz="2745">
              <a:gradFill>
                <a:gsLst>
                  <a:gs pos="0">
                    <a:schemeClr val="tx1"/>
                  </a:gs>
                  <a:gs pos="100000">
                    <a:schemeClr val="tx1"/>
                  </a:gs>
                </a:gsLst>
                <a:lin ang="5400000" scaled="0"/>
              </a:gradFill>
            </a:endParaRPr>
          </a:p>
        </p:txBody>
      </p:sp>
      <p:pic>
        <p:nvPicPr>
          <p:cNvPr id="22" name="Picture 21">
            <a:extLst>
              <a:ext uri="{FF2B5EF4-FFF2-40B4-BE49-F238E27FC236}">
                <a16:creationId xmlns:a16="http://schemas.microsoft.com/office/drawing/2014/main" id="{D052DAB7-323D-494F-9F5D-B21C934A4761}"/>
              </a:ext>
            </a:extLst>
          </p:cNvPr>
          <p:cNvPicPr>
            <a:picLocks noChangeAspect="1"/>
          </p:cNvPicPr>
          <p:nvPr/>
        </p:nvPicPr>
        <p:blipFill>
          <a:blip r:embed="rId4"/>
          <a:stretch>
            <a:fillRect/>
          </a:stretch>
        </p:blipFill>
        <p:spPr>
          <a:xfrm>
            <a:off x="396895" y="487"/>
            <a:ext cx="5619983" cy="68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004570"/>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4" name="Picture 3">
            <a:extLst>
              <a:ext uri="{FF2B5EF4-FFF2-40B4-BE49-F238E27FC236}">
                <a16:creationId xmlns:a16="http://schemas.microsoft.com/office/drawing/2014/main" id="{A2004BA0-37D4-421A-BADF-EA751DC2B1F1}"/>
              </a:ext>
            </a:extLst>
          </p:cNvPr>
          <p:cNvPicPr>
            <a:picLocks noChangeAspect="1"/>
          </p:cNvPicPr>
          <p:nvPr/>
        </p:nvPicPr>
        <p:blipFill>
          <a:blip r:embed="rId2"/>
          <a:stretch>
            <a:fillRect/>
          </a:stretch>
        </p:blipFill>
        <p:spPr>
          <a:xfrm>
            <a:off x="3498435" y="1007006"/>
            <a:ext cx="8156533" cy="577879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Migrate landing zone blueprint</a:t>
            </a:r>
            <a:br>
              <a:rPr lang="en-US"/>
            </a:br>
            <a:r>
              <a:rPr lang="en-US" sz="2353">
                <a:gradFill>
                  <a:gsLst>
                    <a:gs pos="0">
                      <a:schemeClr val="tx1"/>
                    </a:gs>
                    <a:gs pos="100000">
                      <a:schemeClr val="tx1"/>
                    </a:gs>
                  </a:gsLst>
                  <a:lin ang="5400000" scaled="0"/>
                </a:gradFill>
                <a:hlinkClick r:id="rId3"/>
              </a:rPr>
              <a:t>aka.ms/adopt/</a:t>
            </a:r>
            <a:r>
              <a:rPr lang="en-US" sz="2353" err="1">
                <a:gradFill>
                  <a:gsLst>
                    <a:gs pos="0">
                      <a:schemeClr val="tx1"/>
                    </a:gs>
                    <a:gs pos="100000">
                      <a:schemeClr val="tx1"/>
                    </a:gs>
                  </a:gsLst>
                  <a:lin ang="5400000" scaled="0"/>
                </a:gradFill>
                <a:hlinkClick r:id="rId3"/>
              </a:rPr>
              <a:t>landingzone</a:t>
            </a:r>
            <a:r>
              <a:rPr lang="en-US" sz="2353">
                <a:gradFill>
                  <a:gsLst>
                    <a:gs pos="0">
                      <a:schemeClr val="tx1"/>
                    </a:gs>
                    <a:gs pos="100000">
                      <a:schemeClr val="tx1"/>
                    </a:gs>
                  </a:gsLst>
                  <a:lin ang="5400000" scaled="0"/>
                </a:gradFill>
                <a:hlinkClick r:id="rId3"/>
              </a:rPr>
              <a:t> </a:t>
            </a:r>
            <a:endParaRPr lang="en-US"/>
          </a:p>
        </p:txBody>
      </p:sp>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991393"/>
          </a:xfrm>
          <a:prstGeom prst="rect">
            <a:avLst/>
          </a:prstGeom>
          <a:noFill/>
        </p:spPr>
        <p:txBody>
          <a:bodyPr wrap="square" rtlCol="0">
            <a:spAutoFit/>
          </a:bodyPr>
          <a:lstStyle/>
          <a:p>
            <a:r>
              <a:rPr lang="en-US" sz="1730"/>
              <a:t>Start with consistent infrastructure-as-code blueprints. Change only what needs to be changed to </a:t>
            </a:r>
            <a:r>
              <a:rPr lang="en-US" sz="1730" b="1">
                <a:solidFill>
                  <a:schemeClr val="tx1">
                    <a:lumMod val="60000"/>
                    <a:lumOff val="40000"/>
                  </a:schemeClr>
                </a:solidFill>
              </a:rPr>
              <a:t>get to business value faster</a:t>
            </a:r>
            <a:r>
              <a:rPr lang="en-US" sz="1730"/>
              <a:t>.</a:t>
            </a:r>
          </a:p>
          <a:p>
            <a:endParaRPr lang="en-US" sz="1730"/>
          </a:p>
        </p:txBody>
      </p:sp>
    </p:spTree>
    <p:extLst>
      <p:ext uri="{BB962C8B-B14F-4D97-AF65-F5344CB8AC3E}">
        <p14:creationId xmlns:p14="http://schemas.microsoft.com/office/powerpoint/2010/main" val="2202415541"/>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Landing zone decision guides</a:t>
            </a:r>
            <a:br>
              <a:rPr lang="en-US"/>
            </a:br>
            <a:r>
              <a:rPr lang="en-US" sz="2353">
                <a:gradFill>
                  <a:gsLst>
                    <a:gs pos="0">
                      <a:schemeClr val="tx1"/>
                    </a:gs>
                    <a:gs pos="100000">
                      <a:schemeClr val="tx1"/>
                    </a:gs>
                  </a:gsLst>
                  <a:lin ang="5400000" scaled="0"/>
                </a:gradFill>
                <a:hlinkClick r:id="rId2"/>
              </a:rPr>
              <a:t>aka.ms/adopt/</a:t>
            </a:r>
            <a:r>
              <a:rPr lang="en-US" sz="2353" err="1">
                <a:gradFill>
                  <a:gsLst>
                    <a:gs pos="0">
                      <a:schemeClr val="tx1"/>
                    </a:gs>
                    <a:gs pos="100000">
                      <a:schemeClr val="tx1"/>
                    </a:gs>
                  </a:gsLst>
                  <a:lin ang="5400000" scaled="0"/>
                </a:gradFill>
                <a:hlinkClick r:id="rId2"/>
              </a:rPr>
              <a:t>landingzone</a:t>
            </a:r>
            <a:r>
              <a:rPr lang="en-US" sz="2353">
                <a:gradFill>
                  <a:gsLst>
                    <a:gs pos="0">
                      <a:schemeClr val="tx1"/>
                    </a:gs>
                    <a:gs pos="100000">
                      <a:schemeClr val="tx1"/>
                    </a:gs>
                  </a:gsLst>
                  <a:lin ang="5400000" scaled="0"/>
                </a:gradFill>
                <a:hlinkClick r:id="rId2"/>
              </a:rPr>
              <a:t> </a:t>
            </a:r>
            <a:endParaRPr lang="en-US"/>
          </a:p>
        </p:txBody>
      </p:sp>
      <p:pic>
        <p:nvPicPr>
          <p:cNvPr id="6" name="Picture 5">
            <a:extLst>
              <a:ext uri="{FF2B5EF4-FFF2-40B4-BE49-F238E27FC236}">
                <a16:creationId xmlns:a16="http://schemas.microsoft.com/office/drawing/2014/main" id="{63B79405-BD47-4AAB-B543-341E0D0E7E94}"/>
              </a:ext>
            </a:extLst>
          </p:cNvPr>
          <p:cNvPicPr>
            <a:picLocks noChangeAspect="1"/>
          </p:cNvPicPr>
          <p:nvPr/>
        </p:nvPicPr>
        <p:blipFill>
          <a:blip r:embed="rId3"/>
          <a:stretch>
            <a:fillRect/>
          </a:stretch>
        </p:blipFill>
        <p:spPr>
          <a:xfrm>
            <a:off x="5521850" y="487"/>
            <a:ext cx="6059824" cy="6857027"/>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176733"/>
          </a:xfrm>
          <a:prstGeom prst="rect">
            <a:avLst/>
          </a:prstGeom>
          <a:noFill/>
        </p:spPr>
        <p:txBody>
          <a:bodyPr wrap="square" rtlCol="0">
            <a:spAutoFit/>
          </a:bodyPr>
          <a:lstStyle/>
          <a:p>
            <a:r>
              <a:rPr lang="en-US" sz="1730"/>
              <a:t>Leverage decision guides to quickly align blueprints with customer requirements.</a:t>
            </a:r>
          </a:p>
        </p:txBody>
      </p:sp>
      <p:sp>
        <p:nvSpPr>
          <p:cNvPr id="5" name="Rectangle 4">
            <a:extLst>
              <a:ext uri="{FF2B5EF4-FFF2-40B4-BE49-F238E27FC236}">
                <a16:creationId xmlns:a16="http://schemas.microsoft.com/office/drawing/2014/main" id="{7ED963C1-4150-40E8-AA63-D5644A4A1CA3}"/>
              </a:ext>
            </a:extLst>
          </p:cNvPr>
          <p:cNvSpPr/>
          <p:nvPr/>
        </p:nvSpPr>
        <p:spPr bwMode="auto">
          <a:xfrm>
            <a:off x="5548756" y="1781989"/>
            <a:ext cx="930466" cy="230347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2933969"/>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4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368674" y="620827"/>
            <a:ext cx="3180695" cy="795089"/>
          </a:xfrm>
        </p:spPr>
        <p:txBody>
          <a:bodyPr/>
          <a:lstStyle/>
          <a:p>
            <a:r>
              <a:rPr lang="en-US"/>
              <a:t>Cloud Adoption Plan</a:t>
            </a:r>
            <a:br>
              <a:rPr lang="en-US"/>
            </a:br>
            <a:r>
              <a:rPr lang="en-US">
                <a:gradFill>
                  <a:gsLst>
                    <a:gs pos="0">
                      <a:schemeClr val="tx1"/>
                    </a:gs>
                    <a:gs pos="100000">
                      <a:schemeClr val="tx1"/>
                    </a:gs>
                  </a:gsLst>
                  <a:lin ang="5400000" scaled="0"/>
                </a:gradFill>
                <a:hlinkClick r:id="rId2"/>
              </a:rPr>
              <a:t>aka.ms/adopt/plan</a:t>
            </a:r>
            <a:endParaRPr lang="en-US"/>
          </a:p>
        </p:txBody>
      </p:sp>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5" name="Picture 4">
            <a:extLst>
              <a:ext uri="{FF2B5EF4-FFF2-40B4-BE49-F238E27FC236}">
                <a16:creationId xmlns:a16="http://schemas.microsoft.com/office/drawing/2014/main" id="{1C52EC85-65B8-4F0C-8D86-E4EA19475041}"/>
              </a:ext>
            </a:extLst>
          </p:cNvPr>
          <p:cNvPicPr>
            <a:picLocks noChangeAspect="1"/>
          </p:cNvPicPr>
          <p:nvPr/>
        </p:nvPicPr>
        <p:blipFill rotWithShape="1">
          <a:blip r:embed="rId3"/>
          <a:srcRect b="13300"/>
          <a:stretch/>
        </p:blipFill>
        <p:spPr>
          <a:xfrm>
            <a:off x="3974018" y="292098"/>
            <a:ext cx="4668615" cy="5945078"/>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F59D93D4-2DCD-4763-BA9A-3D6CE62B0EE9}"/>
              </a:ext>
            </a:extLst>
          </p:cNvPr>
          <p:cNvPicPr>
            <a:picLocks noChangeAspect="1"/>
          </p:cNvPicPr>
          <p:nvPr/>
        </p:nvPicPr>
        <p:blipFill>
          <a:blip r:embed="rId4"/>
          <a:stretch>
            <a:fillRect/>
          </a:stretch>
        </p:blipFill>
        <p:spPr>
          <a:xfrm>
            <a:off x="5594734" y="215950"/>
            <a:ext cx="8095135" cy="3988198"/>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53D54028-E6B3-4198-9498-F7BD56C03143}"/>
              </a:ext>
            </a:extLst>
          </p:cNvPr>
          <p:cNvSpPr txBox="1"/>
          <p:nvPr/>
        </p:nvSpPr>
        <p:spPr>
          <a:xfrm flipH="1">
            <a:off x="368674" y="2649541"/>
            <a:ext cx="2572379" cy="1448287"/>
          </a:xfrm>
          <a:prstGeom prst="rect">
            <a:avLst/>
          </a:prstGeom>
          <a:noFill/>
        </p:spPr>
        <p:txBody>
          <a:bodyPr wrap="square" rtlCol="0">
            <a:spAutoFit/>
          </a:bodyPr>
          <a:lstStyle/>
          <a:p>
            <a:r>
              <a:rPr lang="en-US" sz="1730"/>
              <a:t>Align business strategy with an actionable cloud adoption plan which maps tasks to published guidance.</a:t>
            </a:r>
          </a:p>
        </p:txBody>
      </p:sp>
    </p:spTree>
    <p:extLst>
      <p:ext uri="{BB962C8B-B14F-4D97-AF65-F5344CB8AC3E}">
        <p14:creationId xmlns:p14="http://schemas.microsoft.com/office/powerpoint/2010/main" val="1439878223"/>
      </p:ext>
    </p:extLst>
  </p:cSld>
  <p:clrMapOvr>
    <a:masterClrMapping/>
  </p:clrMapOvr>
  <p:transition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50"/>
                            </p:stCondLst>
                            <p:childTnLst>
                              <p:par>
                                <p:cTn id="8" presetID="10" presetClass="entr" presetSubtype="0" fill="hold" nodeType="after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3250"/>
                            </p:stCondLst>
                            <p:childTnLst>
                              <p:par>
                                <p:cTn id="12" presetID="10" presetClass="entr" presetSubtype="0" fill="hold" nodeType="afterEffect">
                                  <p:stCondLst>
                                    <p:cond delay="1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descr="Screenshot of Azure portal in a tablet">
            <a:extLst>
              <a:ext uri="{FF2B5EF4-FFF2-40B4-BE49-F238E27FC236}">
                <a16:creationId xmlns:a16="http://schemas.microsoft.com/office/drawing/2014/main" id="{A80CC5CD-0A31-48DA-860D-198FDC76ED7D}"/>
              </a:ext>
            </a:extLst>
          </p:cNvPr>
          <p:cNvGrpSpPr/>
          <p:nvPr/>
        </p:nvGrpSpPr>
        <p:grpSpPr>
          <a:xfrm>
            <a:off x="-685598" y="1321063"/>
            <a:ext cx="8854037" cy="4356643"/>
            <a:chOff x="-699347" y="1347056"/>
            <a:chExt cx="9031579" cy="4444003"/>
          </a:xfrm>
        </p:grpSpPr>
        <p:pic>
          <p:nvPicPr>
            <p:cNvPr id="13" name="Picture 12" descr="A screen shot of a computer&#10;&#10;Description automatically generated">
              <a:extLst>
                <a:ext uri="{FF2B5EF4-FFF2-40B4-BE49-F238E27FC236}">
                  <a16:creationId xmlns:a16="http://schemas.microsoft.com/office/drawing/2014/main" id="{AF3F4C2C-368D-4A5E-B0C0-A6F2465A2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347" y="1347056"/>
              <a:ext cx="9031579" cy="4444003"/>
            </a:xfrm>
            <a:prstGeom prst="rect">
              <a:avLst/>
            </a:prstGeom>
          </p:spPr>
        </p:pic>
        <p:grpSp>
          <p:nvGrpSpPr>
            <p:cNvPr id="4" name="Group 3">
              <a:extLst>
                <a:ext uri="{FF2B5EF4-FFF2-40B4-BE49-F238E27FC236}">
                  <a16:creationId xmlns:a16="http://schemas.microsoft.com/office/drawing/2014/main" id="{C1F5EB6C-082A-4FEA-A7D7-BFA8909B6AA7}"/>
                </a:ext>
              </a:extLst>
            </p:cNvPr>
            <p:cNvGrpSpPr/>
            <p:nvPr/>
          </p:nvGrpSpPr>
          <p:grpSpPr>
            <a:xfrm>
              <a:off x="786948" y="1622425"/>
              <a:ext cx="6071052" cy="3799057"/>
              <a:chOff x="786948" y="1622425"/>
              <a:chExt cx="6071052" cy="3799057"/>
            </a:xfrm>
          </p:grpSpPr>
          <p:pic>
            <p:nvPicPr>
              <p:cNvPr id="3" name="Picture 2" descr="A screenshot of a cell phone&#10;&#10;Description automatically generated">
                <a:extLst>
                  <a:ext uri="{FF2B5EF4-FFF2-40B4-BE49-F238E27FC236}">
                    <a16:creationId xmlns:a16="http://schemas.microsoft.com/office/drawing/2014/main" id="{AF91D453-8860-48D1-ACDB-B60452091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48" y="1622425"/>
                <a:ext cx="6071052" cy="371777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E4AA3B-DEF1-4122-B9ED-FC91FAB408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6948" y="4780280"/>
                <a:ext cx="6071052" cy="641202"/>
              </a:xfrm>
              <a:prstGeom prst="rect">
                <a:avLst/>
              </a:prstGeom>
            </p:spPr>
          </p:pic>
        </p:grpSp>
      </p:grpSp>
      <p:sp>
        <p:nvSpPr>
          <p:cNvPr id="9" name="Rectangle 8" descr="Blue rectangle">
            <a:extLst>
              <a:ext uri="{FF2B5EF4-FFF2-40B4-BE49-F238E27FC236}">
                <a16:creationId xmlns:a16="http://schemas.microsoft.com/office/drawing/2014/main" id="{6CE34851-988F-46D9-8E49-7CF5CF6C26DE}"/>
              </a:ext>
            </a:extLst>
          </p:cNvPr>
          <p:cNvSpPr/>
          <p:nvPr/>
        </p:nvSpPr>
        <p:spPr bwMode="auto">
          <a:xfrm>
            <a:off x="1583685" y="2588914"/>
            <a:ext cx="109812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Blue rectangle">
            <a:extLst>
              <a:ext uri="{FF2B5EF4-FFF2-40B4-BE49-F238E27FC236}">
                <a16:creationId xmlns:a16="http://schemas.microsoft.com/office/drawing/2014/main" id="{A3C83391-97B9-4EEC-A90D-C4FE2047228B}"/>
              </a:ext>
            </a:extLst>
          </p:cNvPr>
          <p:cNvSpPr/>
          <p:nvPr/>
        </p:nvSpPr>
        <p:spPr bwMode="auto">
          <a:xfrm>
            <a:off x="2726626" y="2588914"/>
            <a:ext cx="108318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0894992-6823-48D4-92F4-DDDFCA13EECD}"/>
              </a:ext>
              <a:ext uri="{C183D7F6-B498-43B3-948B-1728B52AA6E4}">
                <adec:decorative xmlns:adec="http://schemas.microsoft.com/office/drawing/2017/decorative" val="1"/>
              </a:ext>
            </a:extLst>
          </p:cNvPr>
          <p:cNvSpPr/>
          <p:nvPr/>
        </p:nvSpPr>
        <p:spPr bwMode="auto">
          <a:xfrm>
            <a:off x="7445308" y="487"/>
            <a:ext cx="4746693" cy="6881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CA9C758-6C2A-48A9-A147-AF6AB5656592}"/>
              </a:ext>
            </a:extLst>
          </p:cNvPr>
          <p:cNvSpPr/>
          <p:nvPr/>
        </p:nvSpPr>
        <p:spPr>
          <a:xfrm>
            <a:off x="7723105" y="1852807"/>
            <a:ext cx="4191098" cy="2353465"/>
          </a:xfrm>
          <a:prstGeom prst="rect">
            <a:avLst/>
          </a:prstGeom>
        </p:spPr>
        <p:txBody>
          <a:bodyPr wrap="square">
            <a:spAutoFit/>
          </a:bodyPr>
          <a:lstStyle/>
          <a:p>
            <a:pPr defTabSz="896386">
              <a:defRPr/>
            </a:pPr>
            <a:r>
              <a:rPr lang="en-US" sz="2353" kern="0">
                <a:gradFill>
                  <a:gsLst>
                    <a:gs pos="0">
                      <a:schemeClr val="bg1"/>
                    </a:gs>
                    <a:gs pos="100000">
                      <a:schemeClr val="bg1"/>
                    </a:gs>
                  </a:gsLst>
                  <a:lin ang="5400000" scaled="1"/>
                </a:gradFill>
                <a:latin typeface="+mj-lt"/>
                <a:ea typeface="+mj-ea"/>
                <a:cs typeface="+mj-cs"/>
              </a:rPr>
              <a:t>Implementation Guides</a:t>
            </a:r>
            <a:r>
              <a:rPr lang="en-US" sz="2353" kern="0">
                <a:gradFill>
                  <a:gsLst>
                    <a:gs pos="0">
                      <a:schemeClr val="bg1"/>
                    </a:gs>
                    <a:gs pos="100000">
                      <a:schemeClr val="bg1"/>
                    </a:gs>
                  </a:gsLst>
                  <a:lin ang="5400000" scaled="1"/>
                </a:gradFill>
                <a:ea typeface="+mj-ea"/>
                <a:cs typeface="+mj-cs"/>
              </a:rPr>
              <a:t> </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are available in Azure </a:t>
            </a:r>
            <a:r>
              <a:rPr lang="en-US" sz="2353" kern="0" err="1">
                <a:gradFill>
                  <a:gsLst>
                    <a:gs pos="0">
                      <a:schemeClr val="bg1"/>
                    </a:gs>
                    <a:gs pos="100000">
                      <a:schemeClr val="bg1"/>
                    </a:gs>
                  </a:gsLst>
                  <a:lin ang="5400000" scaled="1"/>
                </a:gradFill>
                <a:ea typeface="+mj-ea"/>
                <a:cs typeface="+mj-cs"/>
              </a:rPr>
              <a:t>Quickstart</a:t>
            </a:r>
            <a:r>
              <a:rPr lang="en-US" sz="2353" kern="0">
                <a:gradFill>
                  <a:gsLst>
                    <a:gs pos="0">
                      <a:schemeClr val="bg1"/>
                    </a:gs>
                    <a:gs pos="100000">
                      <a:schemeClr val="bg1"/>
                    </a:gs>
                  </a:gsLst>
                  <a:lin ang="5400000" scaled="1"/>
                </a:gradFill>
                <a:ea typeface="+mj-ea"/>
                <a:cs typeface="+mj-cs"/>
              </a:rPr>
              <a:t> Center inside the Azure portal</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t>
            </a:r>
            <a:r>
              <a:rPr lang="en-US" sz="1961" kern="0">
                <a:gradFill>
                  <a:gsLst>
                    <a:gs pos="0">
                      <a:schemeClr val="bg1"/>
                    </a:gs>
                    <a:gs pos="100000">
                      <a:schemeClr val="bg1"/>
                    </a:gs>
                  </a:gsLst>
                  <a:lin ang="5400000" scaled="1"/>
                </a:gradFill>
                <a:ea typeface="+mj-ea"/>
                <a:cs typeface="+mj-cs"/>
              </a:rPr>
              <a:t>portal.azure.com)</a:t>
            </a:r>
          </a:p>
          <a:p>
            <a:pPr defTabSz="896386">
              <a:spcBef>
                <a:spcPts val="1176"/>
              </a:spcBef>
              <a:defRPr/>
            </a:pPr>
            <a:endParaRPr lang="en-US" sz="1961" b="1" kern="0">
              <a:gradFill>
                <a:gsLst>
                  <a:gs pos="0">
                    <a:schemeClr val="bg1"/>
                  </a:gs>
                  <a:gs pos="100000">
                    <a:schemeClr val="bg1"/>
                  </a:gs>
                </a:gsLst>
                <a:lin ang="5400000" scaled="1"/>
              </a:gradFill>
              <a:ea typeface="+mj-ea"/>
              <a:cs typeface="+mj-cs"/>
            </a:endParaRPr>
          </a:p>
        </p:txBody>
      </p:sp>
      <p:sp>
        <p:nvSpPr>
          <p:cNvPr id="5" name="Rectangle 4">
            <a:extLst>
              <a:ext uri="{FF2B5EF4-FFF2-40B4-BE49-F238E27FC236}">
                <a16:creationId xmlns:a16="http://schemas.microsoft.com/office/drawing/2014/main" id="{9E0B6E8E-9C14-4140-86AB-3762E79189F5}"/>
              </a:ext>
            </a:extLst>
          </p:cNvPr>
          <p:cNvSpPr/>
          <p:nvPr/>
        </p:nvSpPr>
        <p:spPr>
          <a:xfrm>
            <a:off x="375222" y="688990"/>
            <a:ext cx="2161115" cy="362072"/>
          </a:xfrm>
          <a:prstGeom prst="rect">
            <a:avLst/>
          </a:prstGeom>
        </p:spPr>
        <p:txBody>
          <a:bodyPr wrap="none">
            <a:spAutoFit/>
          </a:bodyPr>
          <a:lstStyle/>
          <a:p>
            <a:pPr defTabSz="896386">
              <a:spcBef>
                <a:spcPts val="1176"/>
              </a:spcBef>
              <a:defRPr/>
            </a:pPr>
            <a:r>
              <a:rPr lang="en-US" sz="1730" b="1" kern="0"/>
              <a:t>Azure Setup Guide</a:t>
            </a:r>
          </a:p>
        </p:txBody>
      </p:sp>
      <p:sp>
        <p:nvSpPr>
          <p:cNvPr id="11" name="Rectangle 10">
            <a:extLst>
              <a:ext uri="{FF2B5EF4-FFF2-40B4-BE49-F238E27FC236}">
                <a16:creationId xmlns:a16="http://schemas.microsoft.com/office/drawing/2014/main" id="{7A19A696-1424-4C53-8CF2-0C6FB3FB5002}"/>
              </a:ext>
            </a:extLst>
          </p:cNvPr>
          <p:cNvSpPr/>
          <p:nvPr/>
        </p:nvSpPr>
        <p:spPr>
          <a:xfrm>
            <a:off x="2990634" y="679552"/>
            <a:ext cx="2605847" cy="362072"/>
          </a:xfrm>
          <a:prstGeom prst="rect">
            <a:avLst/>
          </a:prstGeom>
        </p:spPr>
        <p:txBody>
          <a:bodyPr wrap="none">
            <a:spAutoFit/>
          </a:bodyPr>
          <a:lstStyle/>
          <a:p>
            <a:pPr defTabSz="896386">
              <a:spcBef>
                <a:spcPts val="1176"/>
              </a:spcBef>
              <a:defRPr/>
            </a:pPr>
            <a:r>
              <a:rPr lang="en-US" sz="1730" b="1" kern="0"/>
              <a:t>Azure Migration Guide</a:t>
            </a:r>
            <a:endParaRPr lang="en-US" sz="1568" b="1" kern="0"/>
          </a:p>
        </p:txBody>
      </p:sp>
      <p:cxnSp>
        <p:nvCxnSpPr>
          <p:cNvPr id="19" name="Straight Arrow Connector 18">
            <a:extLst>
              <a:ext uri="{FF2B5EF4-FFF2-40B4-BE49-F238E27FC236}">
                <a16:creationId xmlns:a16="http://schemas.microsoft.com/office/drawing/2014/main" id="{CEF1F58C-CFB2-47EF-A7C7-5D98CB620158}"/>
              </a:ext>
            </a:extLst>
          </p:cNvPr>
          <p:cNvCxnSpPr>
            <a:cxnSpLocks/>
          </p:cNvCxnSpPr>
          <p:nvPr/>
        </p:nvCxnSpPr>
        <p:spPr>
          <a:xfrm>
            <a:off x="2070810" y="1083919"/>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DDA3BA-D5C6-4560-A38D-7D8D59E2D045}"/>
              </a:ext>
            </a:extLst>
          </p:cNvPr>
          <p:cNvCxnSpPr>
            <a:cxnSpLocks/>
          </p:cNvCxnSpPr>
          <p:nvPr/>
        </p:nvCxnSpPr>
        <p:spPr>
          <a:xfrm>
            <a:off x="3297314" y="1095078"/>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7793"/>
      </p:ext>
    </p:extLst>
  </p:cSld>
  <p:clrMapOvr>
    <a:masterClrMapping/>
  </p:clrMapOvr>
  <mc:AlternateContent xmlns:mc="http://schemas.openxmlformats.org/markup-compatibility/2006">
    <mc:Choice xmlns:p14="http://schemas.microsoft.com/office/powerpoint/2010/main" Requires="p14">
      <p:transition spd="slow" p14:dur="1300" advClick="0" advTm="7000">
        <p14:pan/>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4.28389E-6 -4.49387E-7 L 4.28389E-6 0.02678 " pathEditMode="relative" rAng="0" ptsTypes="AA">
                                      <p:cBhvr>
                                        <p:cTn id="14" dur="500" spd="-100000" fill="hold"/>
                                        <p:tgtEl>
                                          <p:spTgt spid="6"/>
                                        </p:tgtEl>
                                        <p:attrNameLst>
                                          <p:attrName>ppt_x</p:attrName>
                                          <p:attrName>ppt_y</p:attrName>
                                        </p:attrNameLst>
                                      </p:cBhvr>
                                      <p:rCtr x="0" y="1339"/>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 presetClass="entr" presetSubtype="0" fill="hold" grpId="0" nodeType="afterEffect">
                                  <p:stCondLst>
                                    <p:cond delay="10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ntr" presetSubtype="0" fill="hold"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1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7" grpId="0" animBg="1"/>
      <p:bldP spid="6" grpId="0"/>
      <p:bldP spid="6" grpId="1"/>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Resources</a:t>
            </a:r>
          </a:p>
        </p:txBody>
      </p:sp>
    </p:spTree>
    <p:extLst>
      <p:ext uri="{BB962C8B-B14F-4D97-AF65-F5344CB8AC3E}">
        <p14:creationId xmlns:p14="http://schemas.microsoft.com/office/powerpoint/2010/main" val="1261291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B163-7C28-417A-8265-BE212C39FAC3}"/>
              </a:ext>
            </a:extLst>
          </p:cNvPr>
          <p:cNvSpPr/>
          <p:nvPr/>
        </p:nvSpPr>
        <p:spPr bwMode="auto">
          <a:xfrm>
            <a:off x="584200" y="1052395"/>
            <a:ext cx="1791010"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5" name="Title 1">
            <a:extLst>
              <a:ext uri="{FF2B5EF4-FFF2-40B4-BE49-F238E27FC236}">
                <a16:creationId xmlns:a16="http://schemas.microsoft.com/office/drawing/2014/main" id="{8EBF2AF9-53F1-4717-A64C-0D38ACA062CD}"/>
              </a:ext>
            </a:extLst>
          </p:cNvPr>
          <p:cNvSpPr txBox="1">
            <a:spLocks/>
          </p:cNvSpPr>
          <p:nvPr/>
        </p:nvSpPr>
        <p:spPr>
          <a:xfrm>
            <a:off x="588263" y="30609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Resources</a:t>
            </a:r>
          </a:p>
        </p:txBody>
      </p:sp>
      <p:sp>
        <p:nvSpPr>
          <p:cNvPr id="8" name="Rectangle 7">
            <a:extLst>
              <a:ext uri="{FF2B5EF4-FFF2-40B4-BE49-F238E27FC236}">
                <a16:creationId xmlns:a16="http://schemas.microsoft.com/office/drawing/2014/main" id="{89E03167-F8CD-4FEA-AB9A-A54354FB7F43}"/>
              </a:ext>
            </a:extLst>
          </p:cNvPr>
          <p:cNvSpPr/>
          <p:nvPr/>
        </p:nvSpPr>
        <p:spPr bwMode="auto">
          <a:xfrm>
            <a:off x="2617441" y="1052394"/>
            <a:ext cx="4630851"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a:t>
            </a:r>
          </a:p>
        </p:txBody>
      </p:sp>
      <p:grpSp>
        <p:nvGrpSpPr>
          <p:cNvPr id="40" name="Group 39">
            <a:extLst>
              <a:ext uri="{FF2B5EF4-FFF2-40B4-BE49-F238E27FC236}">
                <a16:creationId xmlns:a16="http://schemas.microsoft.com/office/drawing/2014/main" id="{5EE9CDC7-0FB4-4A5D-B27D-1306EAEBCDD7}"/>
              </a:ext>
            </a:extLst>
          </p:cNvPr>
          <p:cNvGrpSpPr/>
          <p:nvPr/>
        </p:nvGrpSpPr>
        <p:grpSpPr>
          <a:xfrm>
            <a:off x="584199" y="1597598"/>
            <a:ext cx="6664092" cy="446050"/>
            <a:chOff x="584200" y="1697957"/>
            <a:chExt cx="6664092" cy="446050"/>
          </a:xfrm>
        </p:grpSpPr>
        <p:sp>
          <p:nvSpPr>
            <p:cNvPr id="10" name="Rectangle 9">
              <a:extLst>
                <a:ext uri="{FF2B5EF4-FFF2-40B4-BE49-F238E27FC236}">
                  <a16:creationId xmlns:a16="http://schemas.microsoft.com/office/drawing/2014/main" id="{B7866081-2B24-4A64-B89B-E7965AA2796F}"/>
                </a:ext>
              </a:extLst>
            </p:cNvPr>
            <p:cNvSpPr/>
            <p:nvPr/>
          </p:nvSpPr>
          <p:spPr bwMode="auto">
            <a:xfrm>
              <a:off x="584200" y="1697958"/>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Learn</a:t>
              </a:r>
            </a:p>
          </p:txBody>
        </p:sp>
        <p:sp>
          <p:nvSpPr>
            <p:cNvPr id="12" name="Rectangle 11">
              <a:extLst>
                <a:ext uri="{FF2B5EF4-FFF2-40B4-BE49-F238E27FC236}">
                  <a16:creationId xmlns:a16="http://schemas.microsoft.com/office/drawing/2014/main" id="{6CB12428-0125-4D2E-9204-CCAEF782E7C4}"/>
                </a:ext>
              </a:extLst>
            </p:cNvPr>
            <p:cNvSpPr/>
            <p:nvPr/>
          </p:nvSpPr>
          <p:spPr bwMode="auto">
            <a:xfrm>
              <a:off x="2617441" y="1697957"/>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2"/>
                </a:rPr>
                <a:t>Learning module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18F49CC8-34A2-4645-97A5-F65B87DD55A5}"/>
              </a:ext>
            </a:extLst>
          </p:cNvPr>
          <p:cNvCxnSpPr>
            <a:cxnSpLocks/>
          </p:cNvCxnSpPr>
          <p:nvPr/>
        </p:nvCxnSpPr>
        <p:spPr>
          <a:xfrm>
            <a:off x="584199" y="2190879"/>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241A9F2-9203-403E-916C-02ACEB44A002}"/>
              </a:ext>
            </a:extLst>
          </p:cNvPr>
          <p:cNvGrpSpPr/>
          <p:nvPr/>
        </p:nvGrpSpPr>
        <p:grpSpPr>
          <a:xfrm>
            <a:off x="596754" y="2992832"/>
            <a:ext cx="6664092" cy="624406"/>
            <a:chOff x="584200" y="4942428"/>
            <a:chExt cx="6664092" cy="624406"/>
          </a:xfrm>
        </p:grpSpPr>
        <p:sp>
          <p:nvSpPr>
            <p:cNvPr id="20" name="Rectangle 19">
              <a:extLst>
                <a:ext uri="{FF2B5EF4-FFF2-40B4-BE49-F238E27FC236}">
                  <a16:creationId xmlns:a16="http://schemas.microsoft.com/office/drawing/2014/main" id="{30BEAA16-BE08-4C79-9E47-309330B93C9E}"/>
                </a:ext>
              </a:extLst>
            </p:cNvPr>
            <p:cNvSpPr/>
            <p:nvPr/>
          </p:nvSpPr>
          <p:spPr bwMode="auto">
            <a:xfrm>
              <a:off x="584200" y="4942429"/>
              <a:ext cx="1791010"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Architecture Center</a:t>
              </a:r>
            </a:p>
          </p:txBody>
        </p:sp>
        <p:sp>
          <p:nvSpPr>
            <p:cNvPr id="21" name="Rectangle 20">
              <a:extLst>
                <a:ext uri="{FF2B5EF4-FFF2-40B4-BE49-F238E27FC236}">
                  <a16:creationId xmlns:a16="http://schemas.microsoft.com/office/drawing/2014/main" id="{E789FDA2-A5E2-42CB-952C-7C46535B59EB}"/>
                </a:ext>
              </a:extLst>
            </p:cNvPr>
            <p:cNvSpPr/>
            <p:nvPr/>
          </p:nvSpPr>
          <p:spPr bwMode="auto">
            <a:xfrm>
              <a:off x="2617441" y="4942428"/>
              <a:ext cx="4630851"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Examples, reference architectures, microservices design, data architectures, app innovation design guides</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0ADCFFA0-4F85-49C8-88C5-E9A773AB9DDB}"/>
              </a:ext>
            </a:extLst>
          </p:cNvPr>
          <p:cNvGrpSpPr/>
          <p:nvPr/>
        </p:nvGrpSpPr>
        <p:grpSpPr>
          <a:xfrm>
            <a:off x="584199" y="2341500"/>
            <a:ext cx="6664092" cy="446050"/>
            <a:chOff x="584200" y="3171570"/>
            <a:chExt cx="6664092" cy="446050"/>
          </a:xfrm>
        </p:grpSpPr>
        <p:sp>
          <p:nvSpPr>
            <p:cNvPr id="28" name="Rectangle 27">
              <a:extLst>
                <a:ext uri="{FF2B5EF4-FFF2-40B4-BE49-F238E27FC236}">
                  <a16:creationId xmlns:a16="http://schemas.microsoft.com/office/drawing/2014/main" id="{52F9BAAD-F7AE-4D08-83B0-2727FD5A5350}"/>
                </a:ext>
              </a:extLst>
            </p:cNvPr>
            <p:cNvSpPr/>
            <p:nvPr/>
          </p:nvSpPr>
          <p:spPr bwMode="auto">
            <a:xfrm>
              <a:off x="584200" y="3171571"/>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Docs</a:t>
              </a:r>
            </a:p>
          </p:txBody>
        </p:sp>
        <p:sp>
          <p:nvSpPr>
            <p:cNvPr id="29" name="Rectangle 28">
              <a:extLst>
                <a:ext uri="{FF2B5EF4-FFF2-40B4-BE49-F238E27FC236}">
                  <a16:creationId xmlns:a16="http://schemas.microsoft.com/office/drawing/2014/main" id="{8B5CF8EE-DAC6-48C3-B76A-3C6AFDF59A15}"/>
                </a:ext>
              </a:extLst>
            </p:cNvPr>
            <p:cNvSpPr/>
            <p:nvPr/>
          </p:nvSpPr>
          <p:spPr bwMode="auto">
            <a:xfrm>
              <a:off x="2617441" y="3171570"/>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4"/>
                </a:rPr>
                <a:t>Cloud Adoption Framework for Azure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BBADD96B-BC85-44B8-A175-2E17E0B8FA03}"/>
              </a:ext>
            </a:extLst>
          </p:cNvPr>
          <p:cNvCxnSpPr>
            <a:cxnSpLocks/>
          </p:cNvCxnSpPr>
          <p:nvPr/>
        </p:nvCxnSpPr>
        <p:spPr>
          <a:xfrm>
            <a:off x="584199" y="293478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FDB80A-6ADD-4BD6-8615-FBBC87BCA6F6}"/>
              </a:ext>
            </a:extLst>
          </p:cNvPr>
          <p:cNvCxnSpPr>
            <a:cxnSpLocks/>
          </p:cNvCxnSpPr>
          <p:nvPr/>
        </p:nvCxnSpPr>
        <p:spPr>
          <a:xfrm>
            <a:off x="584199" y="3675293"/>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6639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Questions</a:t>
            </a:r>
          </a:p>
        </p:txBody>
      </p:sp>
    </p:spTree>
    <p:extLst>
      <p:ext uri="{BB962C8B-B14F-4D97-AF65-F5344CB8AC3E}">
        <p14:creationId xmlns:p14="http://schemas.microsoft.com/office/powerpoint/2010/main" val="295788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3163454" y="2758965"/>
            <a:ext cx="5865089" cy="553998"/>
          </a:xfrm>
        </p:spPr>
        <p:txBody>
          <a:bodyPr/>
          <a:lstStyle/>
          <a:p>
            <a:pPr algn="ctr"/>
            <a:r>
              <a:rPr lang="en-US" dirty="0"/>
              <a:t>Digital Transformation</a:t>
            </a:r>
          </a:p>
        </p:txBody>
      </p:sp>
    </p:spTree>
    <p:extLst>
      <p:ext uri="{BB962C8B-B14F-4D97-AF65-F5344CB8AC3E}">
        <p14:creationId xmlns:p14="http://schemas.microsoft.com/office/powerpoint/2010/main" val="21096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15553"/>
          </a:xfrm>
        </p:spPr>
        <p:txBody>
          <a:bodyPr wrap="square">
            <a:spAutoFit/>
          </a:bodyPr>
          <a:lstStyle/>
          <a:p>
            <a:pPr algn="ctr">
              <a:lnSpc>
                <a:spcPct val="100000"/>
              </a:lnSpc>
            </a:pPr>
            <a:r>
              <a:rPr lang="en-US" sz="4000">
                <a:solidFill>
                  <a:schemeClr val="accent1"/>
                </a:solidFill>
                <a:latin typeface="Segoe UI Semibold" panose="020B0702040204020203" pitchFamily="34" charset="0"/>
                <a:cs typeface="Segoe UI Semibold" panose="020B0702040204020203" pitchFamily="34" charset="0"/>
              </a:rPr>
              <a:t>76% </a:t>
            </a:r>
            <a:r>
              <a:rPr lang="en-US" sz="4000">
                <a:latin typeface="Segoe UI Semibold" panose="020B0702040204020203" pitchFamily="34" charset="0"/>
                <a:cs typeface="Segoe UI Semibold" panose="020B0702040204020203" pitchFamily="34" charset="0"/>
              </a:rPr>
              <a:t>of CEOs consider </a:t>
            </a:r>
            <a:r>
              <a:rPr lang="en-US" sz="4000">
                <a:solidFill>
                  <a:schemeClr val="accent1"/>
                </a:solidFill>
                <a:latin typeface="Segoe UI Semibold" panose="020B0702040204020203" pitchFamily="34" charset="0"/>
                <a:cs typeface="Segoe UI Semibold" panose="020B0702040204020203" pitchFamily="34" charset="0"/>
              </a:rPr>
              <a:t>DT</a:t>
            </a:r>
            <a:r>
              <a:rPr lang="en-US" sz="40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 </a:t>
            </a:r>
            <a:r>
              <a:rPr lang="en-US" sz="4000">
                <a:latin typeface="Segoe UI Semibold" panose="020B0702040204020203" pitchFamily="34" charset="0"/>
                <a:cs typeface="Segoe UI Semibold" panose="020B0702040204020203" pitchFamily="34" charset="0"/>
              </a:rPr>
              <a:t>their </a:t>
            </a:r>
            <a:r>
              <a:rPr lang="en-US" sz="4000">
                <a:solidFill>
                  <a:schemeClr val="tx2"/>
                </a:solidFill>
                <a:latin typeface="Segoe UI Semibold" panose="020B0702040204020203" pitchFamily="34" charset="0"/>
                <a:cs typeface="Segoe UI Semibold" panose="020B0702040204020203" pitchFamily="34" charset="0"/>
              </a:rPr>
              <a:t>#</a:t>
            </a:r>
            <a:r>
              <a:rPr lang="en-US" sz="4000">
                <a:solidFill>
                  <a:schemeClr val="accent1"/>
                </a:solidFill>
                <a:latin typeface="Segoe UI Semibold" panose="020B0702040204020203" pitchFamily="34" charset="0"/>
                <a:cs typeface="Segoe UI Semibold" panose="020B0702040204020203" pitchFamily="34" charset="0"/>
              </a:rPr>
              <a:t>1 priority</a:t>
            </a:r>
          </a:p>
        </p:txBody>
      </p:sp>
      <p:sp>
        <p:nvSpPr>
          <p:cNvPr id="53" name="Title 1"/>
          <p:cNvSpPr txBox="1">
            <a:spLocks/>
          </p:cNvSpPr>
          <p:nvPr/>
        </p:nvSpPr>
        <p:spPr>
          <a:xfrm>
            <a:off x="9642251" y="6420654"/>
            <a:ext cx="1963647" cy="15234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marL="0" marR="0" lvl="0" indent="0" algn="r" defTabSz="913936"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FFFFFF">
                    <a:lumMod val="50000"/>
                  </a:srgbClr>
                </a:solidFill>
                <a:effectLst/>
                <a:uLnTx/>
                <a:uFillTx/>
                <a:latin typeface="Segoe UI"/>
                <a:ea typeface="+mn-ea"/>
                <a:cs typeface="Segoe UI" pitchFamily="34" charset="0"/>
              </a:rPr>
              <a:t>Source: PWC CEO Survey</a:t>
            </a:r>
          </a:p>
        </p:txBody>
      </p:sp>
      <p:grpSp>
        <p:nvGrpSpPr>
          <p:cNvPr id="7" name="Group 6" descr="Technological advances&#10; 76% pie graph"/>
          <p:cNvGrpSpPr/>
          <p:nvPr/>
        </p:nvGrpSpPr>
        <p:grpSpPr>
          <a:xfrm>
            <a:off x="461161" y="2843225"/>
            <a:ext cx="2530976" cy="2609279"/>
            <a:chOff x="468773" y="3051965"/>
            <a:chExt cx="2582463" cy="2662353"/>
          </a:xfrm>
        </p:grpSpPr>
        <p:sp>
          <p:nvSpPr>
            <p:cNvPr id="38" name="TextBox 37"/>
            <p:cNvSpPr txBox="1"/>
            <p:nvPr/>
          </p:nvSpPr>
          <p:spPr>
            <a:xfrm>
              <a:off x="468773" y="5028519"/>
              <a:ext cx="2487167" cy="685799"/>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Technological advances</a:t>
              </a:r>
            </a:p>
          </p:txBody>
        </p:sp>
        <p:graphicFrame>
          <p:nvGraphicFramePr>
            <p:cNvPr id="43" name="Chart 42"/>
            <p:cNvGraphicFramePr/>
            <p:nvPr/>
          </p:nvGraphicFramePr>
          <p:xfrm>
            <a:off x="564067" y="3051965"/>
            <a:ext cx="2487169" cy="17267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412200" y="3693730"/>
              <a:ext cx="708220" cy="395686"/>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76%</a:t>
              </a:r>
            </a:p>
          </p:txBody>
        </p:sp>
      </p:grpSp>
      <p:grpSp>
        <p:nvGrpSpPr>
          <p:cNvPr id="8" name="Group 7" descr="Demographic&#10;shifts&#10;69% pie graph"/>
          <p:cNvGrpSpPr/>
          <p:nvPr/>
        </p:nvGrpSpPr>
        <p:grpSpPr>
          <a:xfrm>
            <a:off x="3068218" y="3008295"/>
            <a:ext cx="2004933" cy="2551575"/>
            <a:chOff x="3128865" y="3220403"/>
            <a:chExt cx="2045717" cy="2603481"/>
          </a:xfrm>
        </p:grpSpPr>
        <p:sp>
          <p:nvSpPr>
            <p:cNvPr id="39" name="TextBox 38"/>
            <p:cNvSpPr txBox="1"/>
            <p:nvPr/>
          </p:nvSpPr>
          <p:spPr>
            <a:xfrm>
              <a:off x="3172623" y="5138083"/>
              <a:ext cx="2001959"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Demographic</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shifts</a:t>
              </a:r>
            </a:p>
          </p:txBody>
        </p:sp>
        <p:graphicFrame>
          <p:nvGraphicFramePr>
            <p:cNvPr id="45" name="Chart 44"/>
            <p:cNvGraphicFramePr/>
            <p:nvPr/>
          </p:nvGraphicFramePr>
          <p:xfrm>
            <a:off x="3128865" y="3220403"/>
            <a:ext cx="2001959" cy="138986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66923"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69%</a:t>
              </a:r>
            </a:p>
          </p:txBody>
        </p:sp>
      </p:grpSp>
      <p:grpSp>
        <p:nvGrpSpPr>
          <p:cNvPr id="9" name="Group 8" descr="Shift in global economic power&#10;&#10;58% pie graph"/>
          <p:cNvGrpSpPr/>
          <p:nvPr/>
        </p:nvGrpSpPr>
        <p:grpSpPr>
          <a:xfrm>
            <a:off x="5191825" y="3008295"/>
            <a:ext cx="2188605" cy="2551575"/>
            <a:chOff x="5295672" y="3220403"/>
            <a:chExt cx="2233126" cy="2603481"/>
          </a:xfrm>
        </p:grpSpPr>
        <p:sp>
          <p:nvSpPr>
            <p:cNvPr id="40" name="TextBox 39"/>
            <p:cNvSpPr txBox="1"/>
            <p:nvPr/>
          </p:nvSpPr>
          <p:spPr>
            <a:xfrm>
              <a:off x="5295672" y="5138083"/>
              <a:ext cx="223312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 in global economic power</a:t>
              </a:r>
            </a:p>
          </p:txBody>
        </p:sp>
        <p:graphicFrame>
          <p:nvGraphicFramePr>
            <p:cNvPr id="47" name="Chart 46"/>
            <p:cNvGraphicFramePr/>
            <p:nvPr/>
          </p:nvGraphicFramePr>
          <p:xfrm>
            <a:off x="5354486" y="3220403"/>
            <a:ext cx="2001959" cy="1389864"/>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0555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58%</a:t>
              </a:r>
            </a:p>
          </p:txBody>
        </p:sp>
      </p:grpSp>
      <p:grpSp>
        <p:nvGrpSpPr>
          <p:cNvPr id="10" name="Group 9" descr="Resource scarcity &#10;&amp; climate change&#10; 39% Pie graph"/>
          <p:cNvGrpSpPr/>
          <p:nvPr/>
        </p:nvGrpSpPr>
        <p:grpSpPr>
          <a:xfrm>
            <a:off x="7352425" y="3008295"/>
            <a:ext cx="2289826" cy="2551575"/>
            <a:chOff x="7500215" y="3220403"/>
            <a:chExt cx="2336406" cy="2603481"/>
          </a:xfrm>
        </p:grpSpPr>
        <p:sp>
          <p:nvSpPr>
            <p:cNvPr id="41" name="TextBox 40"/>
            <p:cNvSpPr txBox="1"/>
            <p:nvPr/>
          </p:nvSpPr>
          <p:spPr>
            <a:xfrm>
              <a:off x="7500215" y="5138083"/>
              <a:ext cx="233640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Resource scarcity </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&amp; climate change</a:t>
              </a:r>
            </a:p>
          </p:txBody>
        </p:sp>
        <p:graphicFrame>
          <p:nvGraphicFramePr>
            <p:cNvPr id="51" name="Chart 50"/>
            <p:cNvGraphicFramePr/>
            <p:nvPr/>
          </p:nvGraphicFramePr>
          <p:xfrm>
            <a:off x="7622898" y="3220403"/>
            <a:ext cx="2001957" cy="1389864"/>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174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39%</a:t>
              </a:r>
            </a:p>
          </p:txBody>
        </p:sp>
      </p:grpSp>
      <p:grpSp>
        <p:nvGrpSpPr>
          <p:cNvPr id="11" name="Group 10" descr="Urbanization&#10; 28% pie graph"/>
          <p:cNvGrpSpPr/>
          <p:nvPr/>
        </p:nvGrpSpPr>
        <p:grpSpPr>
          <a:xfrm>
            <a:off x="9673376" y="3008295"/>
            <a:ext cx="1966326" cy="2551575"/>
            <a:chOff x="9868386" y="3220403"/>
            <a:chExt cx="2006325" cy="2603481"/>
          </a:xfrm>
        </p:grpSpPr>
        <p:sp>
          <p:nvSpPr>
            <p:cNvPr id="42" name="TextBox 41"/>
            <p:cNvSpPr txBox="1"/>
            <p:nvPr/>
          </p:nvSpPr>
          <p:spPr>
            <a:xfrm>
              <a:off x="9868386" y="5138083"/>
              <a:ext cx="2001960"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Urbanization</a:t>
              </a:r>
            </a:p>
          </p:txBody>
        </p:sp>
        <p:graphicFrame>
          <p:nvGraphicFramePr>
            <p:cNvPr id="52" name="Chart 51"/>
            <p:cNvGraphicFramePr/>
            <p:nvPr/>
          </p:nvGraphicFramePr>
          <p:xfrm>
            <a:off x="9872752" y="3220403"/>
            <a:ext cx="2001959" cy="138986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597409"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28%</a:t>
              </a:r>
            </a:p>
          </p:txBody>
        </p:sp>
      </p:grpSp>
      <p:grpSp>
        <p:nvGrpSpPr>
          <p:cNvPr id="5" name="Group 4" descr="Trends that will transform business over the next five years&#10;"/>
          <p:cNvGrpSpPr/>
          <p:nvPr/>
        </p:nvGrpSpPr>
        <p:grpSpPr>
          <a:xfrm>
            <a:off x="875565" y="2200191"/>
            <a:ext cx="10479710" cy="478713"/>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3386" tIns="89617" rIns="143386" bIns="8961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3936"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Trends that will transform business </a:t>
              </a:r>
              <a:r>
                <a:rPr kumimoji="0" lang="en-US" sz="1800"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rPr>
                <a:t>over the next five years</a:t>
              </a:r>
              <a:endParaRPr kumimoji="0" lang="en-US" sz="1765"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nodeType="withEffect">
                                  <p:stCondLst>
                                    <p:cond delay="8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nodeType="withEffect">
                                  <p:stCondLst>
                                    <p:cond delay="500"/>
                                  </p:stCondLst>
                                  <p:childTnLst>
                                    <p:animMotion origin="layout" path="M 3.64565E-6 -4.72991E-6 L 3.64565E-6 0.25012 " pathEditMode="relative" rAng="0" ptsTypes="AA">
                                      <p:cBhvr>
                                        <p:cTn id="12" dur="750" spd="-100000" fill="hold"/>
                                        <p:tgtEl>
                                          <p:spTgt spid="7"/>
                                        </p:tgtEl>
                                        <p:attrNameLst>
                                          <p:attrName>ppt_x</p:attrName>
                                          <p:attrName>ppt_y</p:attrName>
                                        </p:attrNameLst>
                                      </p:cBhvr>
                                      <p:rCtr x="0" y="12506"/>
                                    </p:animMotion>
                                  </p:childTnLst>
                                </p:cTn>
                              </p:par>
                              <p:par>
                                <p:cTn id="13" presetID="10" presetClass="entr" presetSubtype="0" fill="hold" nodeType="withEffect">
                                  <p:stCondLst>
                                    <p:cond delay="9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600"/>
                                  </p:stCondLst>
                                  <p:childTnLst>
                                    <p:animMotion origin="layout" path="M 3.64565E-6 -4.72991E-6 L 3.64565E-6 0.25012 " pathEditMode="relative" rAng="0" ptsTypes="AA">
                                      <p:cBhvr>
                                        <p:cTn id="17" dur="750" spd="-100000" fill="hold"/>
                                        <p:tgtEl>
                                          <p:spTgt spid="8"/>
                                        </p:tgtEl>
                                        <p:attrNameLst>
                                          <p:attrName>ppt_x</p:attrName>
                                          <p:attrName>ppt_y</p:attrName>
                                        </p:attrNameLst>
                                      </p:cBhvr>
                                      <p:rCtr x="0" y="12506"/>
                                    </p:animMotion>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700"/>
                                  </p:stCondLst>
                                  <p:childTnLst>
                                    <p:animMotion origin="layout" path="M 3.64565E-6 -4.72991E-6 L 3.64565E-6 0.25012 " pathEditMode="relative" rAng="0" ptsTypes="AA">
                                      <p:cBhvr>
                                        <p:cTn id="22" dur="750" spd="-100000" fill="hold"/>
                                        <p:tgtEl>
                                          <p:spTgt spid="9"/>
                                        </p:tgtEl>
                                        <p:attrNameLst>
                                          <p:attrName>ppt_x</p:attrName>
                                          <p:attrName>ppt_y</p:attrName>
                                        </p:attrNameLst>
                                      </p:cBhvr>
                                      <p:rCtr x="0" y="12506"/>
                                    </p:animMotion>
                                  </p:childTnLst>
                                </p:cTn>
                              </p:par>
                              <p:par>
                                <p:cTn id="23" presetID="10" presetClass="entr" presetSubtype="0" fill="hold"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800"/>
                                  </p:stCondLst>
                                  <p:childTnLst>
                                    <p:animMotion origin="layout" path="M 3.64565E-6 -4.72991E-6 L 3.64565E-6 0.25012 " pathEditMode="relative" rAng="0" ptsTypes="AA">
                                      <p:cBhvr>
                                        <p:cTn id="27" dur="750" spd="-100000" fill="hold"/>
                                        <p:tgtEl>
                                          <p:spTgt spid="10"/>
                                        </p:tgtEl>
                                        <p:attrNameLst>
                                          <p:attrName>ppt_x</p:attrName>
                                          <p:attrName>ppt_y</p:attrName>
                                        </p:attrNameLst>
                                      </p:cBhvr>
                                      <p:rCtr x="0" y="12506"/>
                                    </p:animMotion>
                                  </p:childTnLst>
                                </p:cTn>
                              </p:par>
                              <p:par>
                                <p:cTn id="28" presetID="10" presetClass="entr" presetSubtype="0" fill="hold" nodeType="withEffect">
                                  <p:stCondLst>
                                    <p:cond delay="1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900"/>
                                  </p:stCondLst>
                                  <p:childTnLst>
                                    <p:animMotion origin="layout" path="M 3.64565E-6 -4.72991E-6 L 3.64565E-6 0.25012 " pathEditMode="relative" rAng="0" ptsTypes="AA">
                                      <p:cBhvr>
                                        <p:cTn id="32"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713F5D-E627-4163-AB48-45E352BEF654}"/>
              </a:ext>
              <a:ext uri="{C183D7F6-B498-43B3-948B-1728B52AA6E4}">
                <adec:decorative xmlns:adec="http://schemas.microsoft.com/office/drawing/2017/decorative" val="1"/>
              </a:ext>
            </a:extLst>
          </p:cNvPr>
          <p:cNvSpPr/>
          <p:nvPr/>
        </p:nvSpPr>
        <p:spPr>
          <a:xfrm>
            <a:off x="0" y="4428789"/>
            <a:ext cx="12192000" cy="2429212"/>
          </a:xfrm>
          <a:prstGeom prst="rect">
            <a:avLst/>
          </a:prstGeom>
          <a:solidFill>
            <a:schemeClr val="accent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US"/>
              <a:t>A modernization strategy drives innovation + growth</a:t>
            </a:r>
            <a:endParaRPr lang="en-AU"/>
          </a:p>
        </p:txBody>
      </p:sp>
      <p:sp>
        <p:nvSpPr>
          <p:cNvPr id="7" name="TextBox 6">
            <a:extLst>
              <a:ext uri="{FF2B5EF4-FFF2-40B4-BE49-F238E27FC236}">
                <a16:creationId xmlns:a16="http://schemas.microsoft.com/office/drawing/2014/main" id="{108214D6-FAFB-47DE-9986-46F1AFC010D8}"/>
              </a:ext>
            </a:extLst>
          </p:cNvPr>
          <p:cNvSpPr txBox="1"/>
          <p:nvPr/>
        </p:nvSpPr>
        <p:spPr>
          <a:xfrm>
            <a:off x="592974" y="6284319"/>
            <a:ext cx="589744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30000" noProof="0">
                <a:ln>
                  <a:noFill/>
                </a:ln>
                <a:solidFill>
                  <a:srgbClr val="FFFFFF"/>
                </a:solidFill>
                <a:effectLst/>
                <a:uLnTx/>
                <a:uFillTx/>
                <a:latin typeface="Segoe UI"/>
                <a:ea typeface="+mn-ea"/>
                <a:cs typeface="+mn-cs"/>
              </a:rPr>
              <a:t>1</a:t>
            </a:r>
            <a:r>
              <a:rPr kumimoji="0" lang="en-AU" sz="1000" b="0" i="0" u="none" strike="noStrike" kern="1200" cap="none" spc="0" normalizeH="0" baseline="0" noProof="0">
                <a:ln>
                  <a:noFill/>
                </a:ln>
                <a:solidFill>
                  <a:srgbClr val="FFFFFF"/>
                </a:solidFill>
                <a:effectLst/>
                <a:uLnTx/>
                <a:uFillTx/>
                <a:latin typeface="Segoe UI"/>
                <a:ea typeface="+mn-ea"/>
                <a:cs typeface="+mn-cs"/>
              </a:rPr>
              <a:t>The Total Economic Impact™ Of Microsoft Azure Platform-As-A Service, Forrester Consulting, June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3</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Source: </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panose="020B0502040204020203" pitchFamily="34" charset="0"/>
                <a:sym typeface="Segoe UI" panose="020B0502040204020203" pitchFamily="34" charset="0"/>
              </a:rPr>
              <a:t>Keystone Strategy interviews Oct 2015 - Mar 2016</a:t>
            </a:r>
          </a:p>
        </p:txBody>
      </p:sp>
      <p:grpSp>
        <p:nvGrpSpPr>
          <p:cNvPr id="2" name="Group 1" descr="80% Administration">
            <a:extLst>
              <a:ext uri="{FF2B5EF4-FFF2-40B4-BE49-F238E27FC236}">
                <a16:creationId xmlns:a16="http://schemas.microsoft.com/office/drawing/2014/main" id="{D6074287-002A-4689-ADC8-715A61581330}"/>
              </a:ext>
            </a:extLst>
          </p:cNvPr>
          <p:cNvGrpSpPr/>
          <p:nvPr/>
        </p:nvGrpSpPr>
        <p:grpSpPr>
          <a:xfrm>
            <a:off x="1233655" y="1331835"/>
            <a:ext cx="2278087" cy="1121296"/>
            <a:chOff x="1087044" y="1331835"/>
            <a:chExt cx="2278087" cy="1121296"/>
          </a:xfrm>
        </p:grpSpPr>
        <p:sp>
          <p:nvSpPr>
            <p:cNvPr id="8" name="Arrow: Down 7">
              <a:extLst>
                <a:ext uri="{FF2B5EF4-FFF2-40B4-BE49-F238E27FC236}">
                  <a16:creationId xmlns:a16="http://schemas.microsoft.com/office/drawing/2014/main" id="{DA1D20FC-28C4-447B-AD6C-B578A42320F1}"/>
                </a:ext>
              </a:extLst>
            </p:cNvPr>
            <p:cNvSpPr/>
            <p:nvPr/>
          </p:nvSpPr>
          <p:spPr bwMode="auto">
            <a:xfrm>
              <a:off x="1087044" y="1462202"/>
              <a:ext cx="541446" cy="86056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5FCBCBF-8E6B-4160-BCAB-C938BCCE39DF}"/>
                </a:ext>
              </a:extLst>
            </p:cNvPr>
            <p:cNvGrpSpPr/>
            <p:nvPr/>
          </p:nvGrpSpPr>
          <p:grpSpPr>
            <a:xfrm>
              <a:off x="1496991" y="1331835"/>
              <a:ext cx="1868140" cy="1121296"/>
              <a:chOff x="1496991" y="1331835"/>
              <a:chExt cx="1868140" cy="1121296"/>
            </a:xfrm>
          </p:grpSpPr>
          <p:sp>
            <p:nvSpPr>
              <p:cNvPr id="9" name="TextBox 8" descr="80% administration">
                <a:extLst>
                  <a:ext uri="{FF2B5EF4-FFF2-40B4-BE49-F238E27FC236}">
                    <a16:creationId xmlns:a16="http://schemas.microsoft.com/office/drawing/2014/main" id="{354255EC-EDD2-4DFE-843D-D982AB087278}"/>
                  </a:ext>
                </a:extLst>
              </p:cNvPr>
              <p:cNvSpPr txBox="1"/>
              <p:nvPr/>
            </p:nvSpPr>
            <p:spPr>
              <a:xfrm>
                <a:off x="1496991" y="1331835"/>
                <a:ext cx="186814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8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80%</a:t>
                </a:r>
              </a:p>
            </p:txBody>
          </p:sp>
          <p:sp>
            <p:nvSpPr>
              <p:cNvPr id="10" name="TextBox 9">
                <a:extLst>
                  <a:ext uri="{FF2B5EF4-FFF2-40B4-BE49-F238E27FC236}">
                    <a16:creationId xmlns:a16="http://schemas.microsoft.com/office/drawing/2014/main" id="{29A3E64C-F358-4B87-BAE8-A97A74B07415}"/>
                  </a:ext>
                </a:extLst>
              </p:cNvPr>
              <p:cNvSpPr txBox="1"/>
              <p:nvPr/>
            </p:nvSpPr>
            <p:spPr>
              <a:xfrm>
                <a:off x="1526064" y="1936066"/>
                <a:ext cx="175112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Administration</a:t>
                </a:r>
              </a:p>
            </p:txBody>
          </p:sp>
        </p:grpSp>
      </p:grpSp>
      <p:sp>
        <p:nvSpPr>
          <p:cNvPr id="11" name="TextBox 10">
            <a:extLst>
              <a:ext uri="{FF2B5EF4-FFF2-40B4-BE49-F238E27FC236}">
                <a16:creationId xmlns:a16="http://schemas.microsoft.com/office/drawing/2014/main" id="{6106929C-F332-4B11-9866-60C3E4212BBB}"/>
              </a:ext>
            </a:extLst>
          </p:cNvPr>
          <p:cNvSpPr txBox="1"/>
          <p:nvPr/>
        </p:nvSpPr>
        <p:spPr>
          <a:xfrm>
            <a:off x="805123" y="2765217"/>
            <a:ext cx="3135151" cy="111722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patching, network</a:t>
            </a:r>
            <a:br>
              <a:rPr kumimoji="0" lang="en-AU" sz="1800" b="0" i="0" u="none" strike="noStrike" kern="1200" cap="none" spc="0" normalizeH="0" baseline="0" noProof="0">
                <a:ln>
                  <a:noFill/>
                </a:ln>
                <a:solidFill>
                  <a:srgbClr val="000000"/>
                </a:solidFill>
                <a:effectLst/>
                <a:uLnTx/>
                <a:uFillTx/>
                <a:latin typeface="Segoe UI "/>
                <a:ea typeface="+mn-ea"/>
                <a:cs typeface="+mn-cs"/>
              </a:rPr>
            </a:br>
            <a:r>
              <a:rPr kumimoji="0" lang="en-AU" sz="1800" b="0" i="0" u="none" strike="noStrike" kern="1200" cap="none" spc="0" normalizeH="0" baseline="0" noProof="0">
                <a:ln>
                  <a:noFill/>
                </a:ln>
                <a:solidFill>
                  <a:srgbClr val="000000"/>
                </a:solidFill>
                <a:effectLst/>
                <a:uLnTx/>
                <a:uFillTx/>
                <a:latin typeface="Segoe UI "/>
                <a:ea typeface="+mn-ea"/>
                <a:cs typeface="+mn-cs"/>
              </a:rPr>
              <a:t>setup, firewall configuration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Enable application innovation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Forrester TEI of Azure</a:t>
            </a:r>
            <a:r>
              <a:rPr kumimoji="0" lang="en-AU" sz="1400" b="0" i="0" u="none" strike="noStrike" kern="1200" cap="none" spc="0" normalizeH="0" baseline="30000" noProof="0">
                <a:ln>
                  <a:noFill/>
                </a:ln>
                <a:solidFill>
                  <a:srgbClr val="000000"/>
                </a:solidFill>
                <a:effectLst/>
                <a:uLnTx/>
                <a:uFillTx/>
                <a:latin typeface="Segoe UI"/>
                <a:ea typeface="+mn-ea"/>
                <a:cs typeface="+mn-cs"/>
              </a:rPr>
              <a:t>1</a:t>
            </a:r>
          </a:p>
        </p:txBody>
      </p:sp>
      <p:sp>
        <p:nvSpPr>
          <p:cNvPr id="23" name="TextBox 22">
            <a:extLst>
              <a:ext uri="{FF2B5EF4-FFF2-40B4-BE49-F238E27FC236}">
                <a16:creationId xmlns:a16="http://schemas.microsoft.com/office/drawing/2014/main" id="{6BA18B7F-13CC-4867-9673-0AE4BCE84D94}"/>
              </a:ext>
            </a:extLst>
          </p:cNvPr>
          <p:cNvSpPr txBox="1"/>
          <p:nvPr/>
        </p:nvSpPr>
        <p:spPr>
          <a:xfrm>
            <a:off x="8470859" y="2759523"/>
            <a:ext cx="3486648" cy="13665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With cloud, we collect data we couldn’t before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Make personal connections that standout in sea of information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Anheuser-Busch InBev</a:t>
            </a:r>
          </a:p>
        </p:txBody>
      </p:sp>
      <p:grpSp>
        <p:nvGrpSpPr>
          <p:cNvPr id="13" name="Group 12" descr="website running in minutes">
            <a:extLst>
              <a:ext uri="{FF2B5EF4-FFF2-40B4-BE49-F238E27FC236}">
                <a16:creationId xmlns:a16="http://schemas.microsoft.com/office/drawing/2014/main" id="{18C6512A-4EF6-4AF0-BAC1-AC551DD90509}"/>
              </a:ext>
            </a:extLst>
          </p:cNvPr>
          <p:cNvGrpSpPr/>
          <p:nvPr/>
        </p:nvGrpSpPr>
        <p:grpSpPr>
          <a:xfrm>
            <a:off x="4783003" y="1511412"/>
            <a:ext cx="3060051" cy="866235"/>
            <a:chOff x="4359773" y="1511412"/>
            <a:chExt cx="3060051" cy="866235"/>
          </a:xfrm>
        </p:grpSpPr>
        <p:sp>
          <p:nvSpPr>
            <p:cNvPr id="25" name="speedometer_2" descr="spedometer">
              <a:extLst>
                <a:ext uri="{FF2B5EF4-FFF2-40B4-BE49-F238E27FC236}">
                  <a16:creationId xmlns:a16="http://schemas.microsoft.com/office/drawing/2014/main" id="{7F5DACFD-FF6E-4ED1-91CE-63B0688A2C6C}"/>
                </a:ext>
              </a:extLst>
            </p:cNvPr>
            <p:cNvSpPr>
              <a:spLocks noChangeAspect="1" noEditPoints="1"/>
            </p:cNvSpPr>
            <p:nvPr/>
          </p:nvSpPr>
          <p:spPr bwMode="auto">
            <a:xfrm>
              <a:off x="4359773" y="1514523"/>
              <a:ext cx="741610" cy="74161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B3796ED-36A0-4C2C-B8A0-D0CB0BF87C56}"/>
                </a:ext>
              </a:extLst>
            </p:cNvPr>
            <p:cNvSpPr txBox="1"/>
            <p:nvPr/>
          </p:nvSpPr>
          <p:spPr>
            <a:xfrm>
              <a:off x="5243828" y="1511412"/>
              <a:ext cx="2175996"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Websites running in </a:t>
              </a:r>
            </a:p>
          </p:txBody>
        </p:sp>
        <p:sp>
          <p:nvSpPr>
            <p:cNvPr id="17" name="Rectangle 16">
              <a:extLst>
                <a:ext uri="{FF2B5EF4-FFF2-40B4-BE49-F238E27FC236}">
                  <a16:creationId xmlns:a16="http://schemas.microsoft.com/office/drawing/2014/main" id="{4B624865-4A63-4AEC-BEF5-448F5819C696}"/>
                </a:ext>
              </a:extLst>
            </p:cNvPr>
            <p:cNvSpPr/>
            <p:nvPr/>
          </p:nvSpPr>
          <p:spPr>
            <a:xfrm>
              <a:off x="5243827" y="1675916"/>
              <a:ext cx="2140842" cy="701731"/>
            </a:xfrm>
            <a:prstGeom prst="rect">
              <a:avLst/>
            </a:prstGeom>
          </p:spPr>
          <p:txBody>
            <a:bodyPr wrap="none" lIns="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4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minutes</a:t>
              </a:r>
            </a:p>
          </p:txBody>
        </p:sp>
      </p:grpSp>
      <p:sp>
        <p:nvSpPr>
          <p:cNvPr id="29" name="TextBox 28">
            <a:extLst>
              <a:ext uri="{FF2B5EF4-FFF2-40B4-BE49-F238E27FC236}">
                <a16:creationId xmlns:a16="http://schemas.microsoft.com/office/drawing/2014/main" id="{F6E2BDAC-F3F4-4D74-9A30-5CBF6687D977}"/>
              </a:ext>
            </a:extLst>
          </p:cNvPr>
          <p:cNvSpPr txBox="1"/>
          <p:nvPr/>
        </p:nvSpPr>
        <p:spPr>
          <a:xfrm>
            <a:off x="4335816" y="2764162"/>
            <a:ext cx="3954425" cy="9017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the need to wait for servers</a:t>
            </a:r>
            <a:r>
              <a:rPr kumimoji="0" lang="en-AU" sz="1800" b="0" i="0" u="none" strike="noStrike" kern="1200" cap="none" spc="0" normalizeH="0" baseline="30000" noProof="0">
                <a:ln>
                  <a:noFill/>
                </a:ln>
                <a:solidFill>
                  <a:srgbClr val="000000"/>
                </a:solidFill>
                <a:effectLst/>
                <a:uLnTx/>
                <a:uFillTx/>
                <a:latin typeface="Segoe UI "/>
                <a:ea typeface="+mn-ea"/>
                <a:cs typeface="+mn-cs"/>
              </a:rPr>
              <a:t>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Improve app delivery time by 50%</a:t>
            </a:r>
            <a:r>
              <a:rPr kumimoji="0" lang="en-AU" sz="1800" b="0" i="0" u="none" strike="noStrike" kern="1200" cap="none" spc="0" normalizeH="0" baseline="30000" noProof="0">
                <a:ln>
                  <a:noFill/>
                </a:ln>
                <a:solidFill>
                  <a:srgbClr val="000000"/>
                </a:solidFill>
                <a:effectLst/>
                <a:uLnTx/>
                <a:uFillTx/>
                <a:latin typeface="Segoe UI "/>
                <a:ea typeface="+mn-ea"/>
                <a:cs typeface="+mn-cs"/>
              </a:rPr>
              <a:t>1</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Rectangle 18">
            <a:extLst>
              <a:ext uri="{FF2B5EF4-FFF2-40B4-BE49-F238E27FC236}">
                <a16:creationId xmlns:a16="http://schemas.microsoft.com/office/drawing/2014/main" id="{219D760F-E7D8-4325-BDCE-0C1736D860BA}"/>
              </a:ext>
            </a:extLst>
          </p:cNvPr>
          <p:cNvSpPr/>
          <p:nvPr/>
        </p:nvSpPr>
        <p:spPr>
          <a:xfrm>
            <a:off x="635503" y="4617333"/>
            <a:ext cx="10920995" cy="461665"/>
          </a:xfrm>
          <a:prstGeom prst="rect">
            <a:avLst/>
          </a:prstGeom>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
                <a:ea typeface="+mn-ea"/>
                <a:cs typeface="Segoe UI Light" panose="020B0502040204020203" pitchFamily="34" charset="0"/>
              </a:rPr>
              <a:t>Organizations that harness data, the cloud, and AI outperform their peers</a:t>
            </a:r>
            <a:r>
              <a:rPr kumimoji="0" lang="en-US" sz="2400" b="0" i="0" u="none" strike="noStrike" kern="1200" cap="none" spc="-50" normalizeH="0" baseline="30000" noProof="0">
                <a:ln w="3175">
                  <a:noFill/>
                </a:ln>
                <a:solidFill>
                  <a:srgbClr val="FFFFFF"/>
                </a:solidFill>
                <a:effectLst/>
                <a:uLnTx/>
                <a:uFillTx/>
                <a:latin typeface="Segoe UI "/>
                <a:ea typeface="+mn-ea"/>
                <a:cs typeface="Segoe UI Light" panose="020B0502040204020203" pitchFamily="34" charset="0"/>
              </a:rPr>
              <a:t>3</a:t>
            </a:r>
          </a:p>
        </p:txBody>
      </p:sp>
      <p:sp>
        <p:nvSpPr>
          <p:cNvPr id="37" name="Rectangle 36">
            <a:extLst>
              <a:ext uri="{FF2B5EF4-FFF2-40B4-BE49-F238E27FC236}">
                <a16:creationId xmlns:a16="http://schemas.microsoft.com/office/drawing/2014/main" id="{94CAA83C-C5AD-430C-9794-38F1B3290768}"/>
              </a:ext>
            </a:extLst>
          </p:cNvPr>
          <p:cNvSpPr/>
          <p:nvPr/>
        </p:nvSpPr>
        <p:spPr>
          <a:xfrm>
            <a:off x="3404907" y="5295102"/>
            <a:ext cx="1304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31" name="Group 30" descr="~2x">
            <a:extLst>
              <a:ext uri="{FF2B5EF4-FFF2-40B4-BE49-F238E27FC236}">
                <a16:creationId xmlns:a16="http://schemas.microsoft.com/office/drawing/2014/main" id="{0596714F-BD0E-44AC-A519-C727E8CE4C14}"/>
              </a:ext>
            </a:extLst>
          </p:cNvPr>
          <p:cNvGrpSpPr/>
          <p:nvPr/>
        </p:nvGrpSpPr>
        <p:grpSpPr>
          <a:xfrm>
            <a:off x="2237793" y="5035619"/>
            <a:ext cx="1367747" cy="1126462"/>
            <a:chOff x="1817166" y="5197465"/>
            <a:chExt cx="1367747" cy="1126462"/>
          </a:xfrm>
        </p:grpSpPr>
        <p:sp>
          <p:nvSpPr>
            <p:cNvPr id="39" name="TextBox 38">
              <a:extLst>
                <a:ext uri="{FF2B5EF4-FFF2-40B4-BE49-F238E27FC236}">
                  <a16:creationId xmlns:a16="http://schemas.microsoft.com/office/drawing/2014/main" id="{D5A5D362-EA61-4289-9E1B-19643E875A00}"/>
                </a:ext>
              </a:extLst>
            </p:cNvPr>
            <p:cNvSpPr txBox="1"/>
            <p:nvPr/>
          </p:nvSpPr>
          <p:spPr>
            <a:xfrm>
              <a:off x="2004462" y="5197465"/>
              <a:ext cx="1180451"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2x</a:t>
              </a:r>
            </a:p>
          </p:txBody>
        </p:sp>
        <p:sp>
          <p:nvSpPr>
            <p:cNvPr id="28" name="TextBox 27">
              <a:extLst>
                <a:ext uri="{FF2B5EF4-FFF2-40B4-BE49-F238E27FC236}">
                  <a16:creationId xmlns:a16="http://schemas.microsoft.com/office/drawing/2014/main" id="{F7F0F874-E40C-4034-A9DF-558A475C441A}"/>
                </a:ext>
              </a:extLst>
            </p:cNvPr>
            <p:cNvSpPr txBox="1"/>
            <p:nvPr/>
          </p:nvSpPr>
          <p:spPr>
            <a:xfrm>
              <a:off x="1817166" y="5420505"/>
              <a:ext cx="5889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a:t>
              </a:r>
            </a:p>
          </p:txBody>
        </p:sp>
      </p:grpSp>
      <p:sp>
        <p:nvSpPr>
          <p:cNvPr id="38" name="Rectangle 37">
            <a:extLst>
              <a:ext uri="{FF2B5EF4-FFF2-40B4-BE49-F238E27FC236}">
                <a16:creationId xmlns:a16="http://schemas.microsoft.com/office/drawing/2014/main" id="{EC7EFD4A-C6F6-478D-97C9-B56118F2B2DE}"/>
              </a:ext>
            </a:extLst>
          </p:cNvPr>
          <p:cNvSpPr/>
          <p:nvPr/>
        </p:nvSpPr>
        <p:spPr>
          <a:xfrm>
            <a:off x="7860617" y="5243903"/>
            <a:ext cx="20935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sp>
        <p:nvSpPr>
          <p:cNvPr id="33" name="Rectangle 32">
            <a:extLst>
              <a:ext uri="{FF2B5EF4-FFF2-40B4-BE49-F238E27FC236}">
                <a16:creationId xmlns:a16="http://schemas.microsoft.com/office/drawing/2014/main" id="{38F9B08A-B78C-4D64-8FA4-C1CA5D4AE462}"/>
              </a:ext>
            </a:extLst>
          </p:cNvPr>
          <p:cNvSpPr/>
          <p:nvPr/>
        </p:nvSpPr>
        <p:spPr>
          <a:xfrm>
            <a:off x="5541895" y="5137185"/>
            <a:ext cx="2484976" cy="923330"/>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$100M</a:t>
            </a:r>
          </a:p>
        </p:txBody>
      </p:sp>
      <p:grpSp>
        <p:nvGrpSpPr>
          <p:cNvPr id="15" name="Group 14" descr="DAta analysis">
            <a:extLst>
              <a:ext uri="{FF2B5EF4-FFF2-40B4-BE49-F238E27FC236}">
                <a16:creationId xmlns:a16="http://schemas.microsoft.com/office/drawing/2014/main" id="{FE483143-F2B9-4316-91BA-B3B5AE962A9F}"/>
              </a:ext>
            </a:extLst>
          </p:cNvPr>
          <p:cNvGrpSpPr/>
          <p:nvPr/>
        </p:nvGrpSpPr>
        <p:grpSpPr>
          <a:xfrm>
            <a:off x="9071881" y="1492198"/>
            <a:ext cx="2284605" cy="816655"/>
            <a:chOff x="8888161" y="1492198"/>
            <a:chExt cx="2284605" cy="816655"/>
          </a:xfrm>
        </p:grpSpPr>
        <p:sp>
          <p:nvSpPr>
            <p:cNvPr id="20" name="Arrow: Down 19" descr="Up arrow">
              <a:extLst>
                <a:ext uri="{FF2B5EF4-FFF2-40B4-BE49-F238E27FC236}">
                  <a16:creationId xmlns:a16="http://schemas.microsoft.com/office/drawing/2014/main" id="{AAC18581-9ECD-428E-AC1B-6338E041640A}"/>
                </a:ext>
              </a:extLst>
            </p:cNvPr>
            <p:cNvSpPr/>
            <p:nvPr/>
          </p:nvSpPr>
          <p:spPr bwMode="auto">
            <a:xfrm rot="10800000">
              <a:off x="8888161" y="1528581"/>
              <a:ext cx="520993" cy="7416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3462434-D963-4F21-B109-DE138AACBEA1}"/>
                </a:ext>
              </a:extLst>
            </p:cNvPr>
            <p:cNvGrpSpPr/>
            <p:nvPr/>
          </p:nvGrpSpPr>
          <p:grpSpPr>
            <a:xfrm>
              <a:off x="9486205" y="1492198"/>
              <a:ext cx="1686561" cy="816655"/>
              <a:chOff x="9486205" y="1492198"/>
              <a:chExt cx="1686561" cy="816655"/>
            </a:xfrm>
          </p:grpSpPr>
          <p:sp>
            <p:nvSpPr>
              <p:cNvPr id="22" name="TextBox 21">
                <a:extLst>
                  <a:ext uri="{FF2B5EF4-FFF2-40B4-BE49-F238E27FC236}">
                    <a16:creationId xmlns:a16="http://schemas.microsoft.com/office/drawing/2014/main" id="{2BA212EB-6D90-43D4-8E75-93A2202ACAC1}"/>
                  </a:ext>
                </a:extLst>
              </p:cNvPr>
              <p:cNvSpPr txBox="1"/>
              <p:nvPr/>
            </p:nvSpPr>
            <p:spPr>
              <a:xfrm>
                <a:off x="9486205" y="1492198"/>
                <a:ext cx="16865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0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Data</a:t>
                </a:r>
                <a:endParaRPr kumimoji="0" lang="en-AU"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348641FE-8D35-4355-88B6-117254CB998F}"/>
                  </a:ext>
                </a:extLst>
              </p:cNvPr>
              <p:cNvSpPr txBox="1"/>
              <p:nvPr/>
            </p:nvSpPr>
            <p:spPr>
              <a:xfrm>
                <a:off x="9486206" y="2059554"/>
                <a:ext cx="924620"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Semibold"/>
                    <a:ea typeface="+mn-ea"/>
                    <a:cs typeface="+mn-cs"/>
                  </a:rPr>
                  <a:t>analysis</a:t>
                </a:r>
              </a:p>
            </p:txBody>
          </p:sp>
        </p:grpSp>
      </p:grpSp>
    </p:spTree>
    <p:extLst>
      <p:ext uri="{BB962C8B-B14F-4D97-AF65-F5344CB8AC3E}">
        <p14:creationId xmlns:p14="http://schemas.microsoft.com/office/powerpoint/2010/main" val="121145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500"/>
                                  </p:stCondLst>
                                  <p:childTnLst>
                                    <p:animMotion origin="layout" path="M -1.25E-6 4.07407E-6 L -1.25E-6 0.25023 " pathEditMode="relative" rAng="0" ptsTypes="AA">
                                      <p:cBhvr>
                                        <p:cTn id="9" dur="750" spd="-100000" fill="hold"/>
                                        <p:tgtEl>
                                          <p:spTgt spid="2"/>
                                        </p:tgtEl>
                                        <p:attrNameLst>
                                          <p:attrName>ppt_x</p:attrName>
                                          <p:attrName>ppt_y</p:attrName>
                                        </p:attrNameLst>
                                      </p:cBhvr>
                                      <p:rCtr x="0" y="12500"/>
                                    </p:animMotion>
                                  </p:childTnLst>
                                </p:cTn>
                              </p:par>
                              <p:par>
                                <p:cTn id="10" presetID="10" presetClass="entr" presetSubtype="0" fill="hold" grpId="0" nodeType="withEffect">
                                  <p:stCondLst>
                                    <p:cond delay="8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500"/>
                                  </p:stCondLst>
                                  <p:childTnLst>
                                    <p:animMotion origin="layout" path="M -1.25E-6 -2.22222E-6 L -1.25E-6 0.25023 " pathEditMode="relative" rAng="0" ptsTypes="AA">
                                      <p:cBhvr>
                                        <p:cTn id="14" dur="750" spd="-100000" fill="hold"/>
                                        <p:tgtEl>
                                          <p:spTgt spid="11"/>
                                        </p:tgtEl>
                                        <p:attrNameLst>
                                          <p:attrName>ppt_x</p:attrName>
                                          <p:attrName>ppt_y</p:attrName>
                                        </p:attrNameLst>
                                      </p:cBhvr>
                                      <p:rCtr x="0" y="12500"/>
                                    </p:animMotion>
                                  </p:childTnLst>
                                </p:cTn>
                              </p:par>
                              <p:par>
                                <p:cTn id="15" presetID="10" presetClass="entr" presetSubtype="0" fill="hold" nodeType="withEffect">
                                  <p:stCondLst>
                                    <p:cond delay="9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600"/>
                                  </p:stCondLst>
                                  <p:childTnLst>
                                    <p:animMotion origin="layout" path="M 1.45833E-6 -4.81481E-6 L 1.45833E-6 0.25024 " pathEditMode="relative" rAng="0" ptsTypes="AA">
                                      <p:cBhvr>
                                        <p:cTn id="19" dur="750" spd="-100000" fill="hold"/>
                                        <p:tgtEl>
                                          <p:spTgt spid="13"/>
                                        </p:tgtEl>
                                        <p:attrNameLst>
                                          <p:attrName>ppt_x</p:attrName>
                                          <p:attrName>ppt_y</p:attrName>
                                        </p:attrNameLst>
                                      </p:cBhvr>
                                      <p:rCtr x="0" y="12500"/>
                                    </p:animMotion>
                                  </p:childTnLst>
                                </p:cTn>
                              </p:par>
                              <p:par>
                                <p:cTn id="20" presetID="10" presetClass="entr" presetSubtype="0" fill="hold" grpId="0" nodeType="withEffect">
                                  <p:stCondLst>
                                    <p:cond delay="9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600"/>
                                  </p:stCondLst>
                                  <p:childTnLst>
                                    <p:animMotion origin="layout" path="M 1.66667E-6 0 L 1.66667E-6 0.25023 " pathEditMode="relative" rAng="0" ptsTypes="AA">
                                      <p:cBhvr>
                                        <p:cTn id="24" dur="750" spd="-100000" fill="hold"/>
                                        <p:tgtEl>
                                          <p:spTgt spid="29"/>
                                        </p:tgtEl>
                                        <p:attrNameLst>
                                          <p:attrName>ppt_x</p:attrName>
                                          <p:attrName>ppt_y</p:attrName>
                                        </p:attrNameLst>
                                      </p:cBhvr>
                                      <p:rCtr x="0" y="12500"/>
                                    </p:animMotion>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700"/>
                                  </p:stCondLst>
                                  <p:childTnLst>
                                    <p:animMotion origin="layout" path="M -4.16667E-7 -3.33333E-6 L -4.16667E-7 0.25023 " pathEditMode="relative" rAng="0" ptsTypes="AA">
                                      <p:cBhvr>
                                        <p:cTn id="29" dur="750" spd="-100000" fill="hold"/>
                                        <p:tgtEl>
                                          <p:spTgt spid="15"/>
                                        </p:tgtEl>
                                        <p:attrNameLst>
                                          <p:attrName>ppt_x</p:attrName>
                                          <p:attrName>ppt_y</p:attrName>
                                        </p:attrNameLst>
                                      </p:cBhvr>
                                      <p:rCtr x="0" y="12500"/>
                                    </p:animMotion>
                                  </p:childTnLst>
                                </p:cTn>
                              </p:par>
                              <p:par>
                                <p:cTn id="30" presetID="10" presetClass="entr" presetSubtype="0" fill="hold" grpId="0"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700"/>
                                  </p:stCondLst>
                                  <p:childTnLst>
                                    <p:animMotion origin="layout" path="M -4.16667E-7 -1.85185E-6 L -4.16667E-7 0.25023 " pathEditMode="relative" rAng="0" ptsTypes="AA">
                                      <p:cBhvr>
                                        <p:cTn id="34" dur="750" spd="-100000" fill="hold"/>
                                        <p:tgtEl>
                                          <p:spTgt spid="23"/>
                                        </p:tgtEl>
                                        <p:attrNameLst>
                                          <p:attrName>ppt_x</p:attrName>
                                          <p:attrName>ppt_y</p:attrName>
                                        </p:attrNameLst>
                                      </p:cBhvr>
                                      <p:rCtr x="0" y="12500"/>
                                    </p:animMotion>
                                  </p:childTnLst>
                                </p:cTn>
                              </p:par>
                              <p:par>
                                <p:cTn id="35" presetID="10" presetClass="entr" presetSubtype="0" fill="hold" grpId="0" nodeType="withEffect">
                                  <p:stCondLst>
                                    <p:cond delay="18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1500"/>
                                  </p:stCondLst>
                                  <p:childTnLst>
                                    <p:animMotion origin="layout" path="M 3.64565E-6 -4.72991E-6 L 3.64565E-6 0.25012 " pathEditMode="relative" rAng="0" ptsTypes="AA">
                                      <p:cBhvr>
                                        <p:cTn id="39" dur="750" spd="-100000" fill="hold"/>
                                        <p:tgtEl>
                                          <p:spTgt spid="36"/>
                                        </p:tgtEl>
                                        <p:attrNameLst>
                                          <p:attrName>ppt_x</p:attrName>
                                          <p:attrName>ppt_y</p:attrName>
                                        </p:attrNameLst>
                                      </p:cBhvr>
                                      <p:rCtr x="0" y="12506"/>
                                    </p:animMotion>
                                  </p:childTnLst>
                                </p:cTn>
                              </p:par>
                              <p:par>
                                <p:cTn id="40" presetID="10" presetClass="entr" presetSubtype="0" fill="hold" grpId="0" nodeType="withEffect">
                                  <p:stCondLst>
                                    <p:cond delay="18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500"/>
                                  </p:stCondLst>
                                  <p:childTnLst>
                                    <p:animMotion origin="layout" path="M 3.64565E-6 -4.72991E-6 L 3.64565E-6 0.25012 " pathEditMode="relative" rAng="0" ptsTypes="AA">
                                      <p:cBhvr>
                                        <p:cTn id="44" dur="750" spd="-100000" fill="hold"/>
                                        <p:tgtEl>
                                          <p:spTgt spid="19"/>
                                        </p:tgtEl>
                                        <p:attrNameLst>
                                          <p:attrName>ppt_x</p:attrName>
                                          <p:attrName>ppt_y</p:attrName>
                                        </p:attrNameLst>
                                      </p:cBhvr>
                                      <p:rCtr x="0" y="12506"/>
                                    </p:animMotion>
                                  </p:childTnLst>
                                </p:cTn>
                              </p:par>
                              <p:par>
                                <p:cTn id="45" presetID="10" presetClass="entr" presetSubtype="0" fill="hold" grpId="0" nodeType="withEffect">
                                  <p:stCondLst>
                                    <p:cond delay="1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1500"/>
                                  </p:stCondLst>
                                  <p:childTnLst>
                                    <p:animMotion origin="layout" path="M 3.64565E-6 -4.72991E-6 L 3.64565E-6 0.25012 " pathEditMode="relative" rAng="0" ptsTypes="AA">
                                      <p:cBhvr>
                                        <p:cTn id="49" dur="750" spd="-100000" fill="hold"/>
                                        <p:tgtEl>
                                          <p:spTgt spid="37"/>
                                        </p:tgtEl>
                                        <p:attrNameLst>
                                          <p:attrName>ppt_x</p:attrName>
                                          <p:attrName>ppt_y</p:attrName>
                                        </p:attrNameLst>
                                      </p:cBhvr>
                                      <p:rCtr x="0" y="12506"/>
                                    </p:animMotion>
                                  </p:childTnLst>
                                </p:cTn>
                              </p:par>
                              <p:par>
                                <p:cTn id="50" presetID="10" presetClass="entr" presetSubtype="0" fill="hold" grpId="0" nodeType="withEffect">
                                  <p:stCondLst>
                                    <p:cond delay="1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1500"/>
                                  </p:stCondLst>
                                  <p:childTnLst>
                                    <p:animMotion origin="layout" path="M 3.64565E-6 -4.72991E-6 L 3.64565E-6 0.25012 " pathEditMode="relative" rAng="0" ptsTypes="AA">
                                      <p:cBhvr>
                                        <p:cTn id="54" dur="750" spd="-100000" fill="hold"/>
                                        <p:tgtEl>
                                          <p:spTgt spid="33"/>
                                        </p:tgtEl>
                                        <p:attrNameLst>
                                          <p:attrName>ppt_x</p:attrName>
                                          <p:attrName>ppt_y</p:attrName>
                                        </p:attrNameLst>
                                      </p:cBhvr>
                                      <p:rCtr x="0" y="12506"/>
                                    </p:animMotion>
                                  </p:childTnLst>
                                </p:cTn>
                              </p:par>
                              <p:par>
                                <p:cTn id="55" presetID="10" presetClass="entr" presetSubtype="0" fill="hold" grpId="0" nodeType="withEffect">
                                  <p:stCondLst>
                                    <p:cond delay="18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1500"/>
                                  </p:stCondLst>
                                  <p:childTnLst>
                                    <p:animMotion origin="layout" path="M 3.64565E-6 -4.72991E-6 L 3.64565E-6 0.25012 " pathEditMode="relative" rAng="0" ptsTypes="AA">
                                      <p:cBhvr>
                                        <p:cTn id="59" dur="750" spd="-100000" fill="hold"/>
                                        <p:tgtEl>
                                          <p:spTgt spid="38"/>
                                        </p:tgtEl>
                                        <p:attrNameLst>
                                          <p:attrName>ppt_x</p:attrName>
                                          <p:attrName>ppt_y</p:attrName>
                                        </p:attrNameLst>
                                      </p:cBhvr>
                                      <p:rCtr x="0" y="12506"/>
                                    </p:animMotion>
                                  </p:childTnLst>
                                </p:cTn>
                              </p:par>
                              <p:par>
                                <p:cTn id="60" presetID="10" presetClass="entr" presetSubtype="0" fill="hold" nodeType="withEffect">
                                  <p:stCondLst>
                                    <p:cond delay="18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nodeType="withEffect">
                                  <p:stCondLst>
                                    <p:cond delay="1500"/>
                                  </p:stCondLst>
                                  <p:childTnLst>
                                    <p:animMotion origin="layout" path="M 3.64565E-6 -4.72991E-6 L 3.64565E-6 0.25012 " pathEditMode="relative" rAng="0" ptsTypes="AA">
                                      <p:cBhvr>
                                        <p:cTn id="64" dur="750" spd="-100000" fill="hold"/>
                                        <p:tgtEl>
                                          <p:spTgt spid="31"/>
                                        </p:tgtEl>
                                        <p:attrNameLst>
                                          <p:attrName>ppt_x</p:attrName>
                                          <p:attrName>ppt_y</p:attrName>
                                        </p:attrNameLst>
                                      </p:cBhvr>
                                      <p:rCtr x="0" y="12506"/>
                                    </p:animMotion>
                                  </p:childTnLst>
                                </p:cTn>
                              </p:par>
                              <p:par>
                                <p:cTn id="65" presetID="10" presetClass="entr" presetSubtype="0" fill="hold" grpId="0" nodeType="withEffect">
                                  <p:stCondLst>
                                    <p:cond delay="18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1500"/>
                                  </p:stCondLst>
                                  <p:childTnLst>
                                    <p:animMotion origin="layout" path="M 3.64565E-6 -4.72991E-6 L 3.64565E-6 0.25012 " pathEditMode="relative" rAng="0" ptsTypes="AA">
                                      <p:cBhvr>
                                        <p:cTn id="69"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7" grpId="0"/>
      <p:bldP spid="7" grpId="1"/>
      <p:bldP spid="11" grpId="0"/>
      <p:bldP spid="11" grpId="1"/>
      <p:bldP spid="23" grpId="0"/>
      <p:bldP spid="23" grpId="1"/>
      <p:bldP spid="29" grpId="0"/>
      <p:bldP spid="29" grpId="1"/>
      <p:bldP spid="19" grpId="0"/>
      <p:bldP spid="19" grpId="1"/>
      <p:bldP spid="37" grpId="0"/>
      <p:bldP spid="37" grpId="1"/>
      <p:bldP spid="38" grpId="0"/>
      <p:bldP spid="38"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86FBA53-C5FB-46DA-AD24-312BD2F7686D}"/>
              </a:ext>
            </a:extLst>
          </p:cNvPr>
          <p:cNvSpPr txBox="1">
            <a:spLocks/>
          </p:cNvSpPr>
          <p:nvPr/>
        </p:nvSpPr>
        <p:spPr>
          <a:xfrm>
            <a:off x="584200" y="2428727"/>
            <a:ext cx="5510213" cy="221599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…but change is difficult. We understand this impacts people, culture, and can feel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242050" y="2064585"/>
            <a:ext cx="3956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new and disruptive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242050" y="3105835"/>
            <a:ext cx="4845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leaders to adapt, take risks, and learn quickly</a:t>
            </a:r>
          </a:p>
        </p:txBody>
      </p:sp>
      <p:sp>
        <p:nvSpPr>
          <p:cNvPr id="19" name="Rectangle 18">
            <a:extLst>
              <a:ext uri="{FF2B5EF4-FFF2-40B4-BE49-F238E27FC236}">
                <a16:creationId xmlns:a16="http://schemas.microsoft.com/office/drawing/2014/main" id="{76AC187C-5FBD-4A5D-A39B-1CCF29A442FC}"/>
              </a:ext>
            </a:extLst>
          </p:cNvPr>
          <p:cNvSpPr/>
          <p:nvPr/>
        </p:nvSpPr>
        <p:spPr>
          <a:xfrm>
            <a:off x="6242050" y="4147085"/>
            <a:ext cx="46291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a culture shift from within the organization</a:t>
            </a:r>
          </a:p>
        </p:txBody>
      </p:sp>
      <p:grpSp>
        <p:nvGrpSpPr>
          <p:cNvPr id="2" name="Group 1">
            <a:extLst>
              <a:ext uri="{FF2B5EF4-FFF2-40B4-BE49-F238E27FC236}">
                <a16:creationId xmlns:a16="http://schemas.microsoft.com/office/drawing/2014/main" id="{A4BE39D0-081C-4C9B-817B-66D31E0228B3}"/>
              </a:ext>
              <a:ext uri="{C183D7F6-B498-43B3-948B-1728B52AA6E4}">
                <adec:decorative xmlns:adec="http://schemas.microsoft.com/office/drawing/2017/decorative" val="1"/>
              </a:ext>
            </a:extLst>
          </p:cNvPr>
          <p:cNvGrpSpPr/>
          <p:nvPr/>
        </p:nvGrpSpPr>
        <p:grpSpPr>
          <a:xfrm>
            <a:off x="6242050" y="3016097"/>
            <a:ext cx="4629150" cy="1041250"/>
            <a:chOff x="6242050" y="3016097"/>
            <a:chExt cx="5367338" cy="1041250"/>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242050" y="301609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242050" y="405734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910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750"/>
                                  </p:stCondLst>
                                  <p:childTnLst>
                                    <p:animMotion origin="layout" path="M 0.02553 2.41943E-6 L -4.63365E-6 2.41943E-6 " pathEditMode="relative" rAng="0" ptsTypes="AA">
                                      <p:cBhvr>
                                        <p:cTn id="9" dur="600" fill="hold"/>
                                        <p:tgtEl>
                                          <p:spTgt spid="17"/>
                                        </p:tgtEl>
                                        <p:attrNameLst>
                                          <p:attrName>ppt_x</p:attrName>
                                          <p:attrName>ppt_y</p:attrName>
                                        </p:attrNameLst>
                                      </p:cBhvr>
                                      <p:rCtr x="-1276" y="0"/>
                                    </p:animMotion>
                                  </p:childTnLst>
                                </p:cTn>
                              </p:par>
                              <p:par>
                                <p:cTn id="10" presetID="10"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750"/>
                                  </p:stCondLst>
                                  <p:childTnLst>
                                    <p:animMotion origin="layout" path="M 0.02553 2.41943E-6 L -4.63365E-6 2.41943E-6 " pathEditMode="relative" rAng="0" ptsTypes="AA">
                                      <p:cBhvr>
                                        <p:cTn id="14" dur="600" fill="hold"/>
                                        <p:tgtEl>
                                          <p:spTgt spid="2"/>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750"/>
                                  </p:stCondLst>
                                  <p:childTnLst>
                                    <p:animMotion origin="layout" path="M 0.02553 2.41943E-6 L -4.63365E-6 2.41943E-6 " pathEditMode="relative" rAng="0" ptsTypes="AA">
                                      <p:cBhvr>
                                        <p:cTn id="19" dur="600" fill="hold"/>
                                        <p:tgtEl>
                                          <p:spTgt spid="18"/>
                                        </p:tgtEl>
                                        <p:attrNameLst>
                                          <p:attrName>ppt_x</p:attrName>
                                          <p:attrName>ppt_y</p:attrName>
                                        </p:attrNameLst>
                                      </p:cBhvr>
                                      <p:rCtr x="-1276" y="0"/>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750"/>
                                  </p:stCondLst>
                                  <p:childTnLst>
                                    <p:animMotion origin="layout" path="M 0.02553 2.41943E-6 L -4.63365E-6 2.41943E-6 " pathEditMode="relative" rAng="0" ptsTypes="AA">
                                      <p:cBhvr>
                                        <p:cTn id="24" dur="600" fill="hold"/>
                                        <p:tgtEl>
                                          <p:spTgt spid="19"/>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608C-08A1-4CD2-8B52-7617120A6342}"/>
              </a:ext>
            </a:extLst>
          </p:cNvPr>
          <p:cNvSpPr>
            <a:spLocks noGrp="1"/>
          </p:cNvSpPr>
          <p:nvPr>
            <p:ph type="title"/>
          </p:nvPr>
        </p:nvSpPr>
        <p:spPr>
          <a:xfrm>
            <a:off x="588263" y="457200"/>
            <a:ext cx="5138769" cy="1107996"/>
          </a:xfrm>
        </p:spPr>
        <p:txBody>
          <a:bodyPr/>
          <a:lstStyle/>
          <a:p>
            <a:r>
              <a:rPr lang="en-US">
                <a:latin typeface="Segoe UI Semibold" panose="020B0702040204020203" pitchFamily="34" charset="0"/>
                <a:cs typeface="Segoe UI Semibold" panose="020B0702040204020203" pitchFamily="34" charset="0"/>
              </a:rPr>
              <a:t>Modern business in the cloud is the </a:t>
            </a:r>
            <a:r>
              <a:rPr lang="en-US" b="1">
                <a:solidFill>
                  <a:schemeClr val="accent1"/>
                </a:solidFill>
                <a:latin typeface="Segoe UI Semibold" panose="020B0702040204020203" pitchFamily="34" charset="0"/>
                <a:cs typeface="Segoe UI Semibold" panose="020B0702040204020203" pitchFamily="34" charset="0"/>
              </a:rPr>
              <a:t>new normal</a:t>
            </a:r>
          </a:p>
        </p:txBody>
      </p:sp>
      <p:sp>
        <p:nvSpPr>
          <p:cNvPr id="4" name="Slide Number Placeholder 3">
            <a:extLst>
              <a:ext uri="{FF2B5EF4-FFF2-40B4-BE49-F238E27FC236}">
                <a16:creationId xmlns:a16="http://schemas.microsoft.com/office/drawing/2014/main" id="{CFDB65CC-7E68-47EF-B810-FBD8A16E4C5F}"/>
              </a:ext>
            </a:extLst>
          </p:cNvPr>
          <p:cNvSpPr>
            <a:spLocks noGrp="1"/>
          </p:cNvSpPr>
          <p:nvPr>
            <p:ph type="sldNum" sz="quarter" idx="4294967295"/>
          </p:nvPr>
        </p:nvSpPr>
        <p:spPr>
          <a:xfrm>
            <a:off x="12052300" y="6556375"/>
            <a:ext cx="139700" cy="1365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BF59E-C7AB-4D2C-B602-9844A5FEE556}" type="slidenum">
              <a:rPr kumimoji="0" lang="en-IN" sz="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F0A40C9C-D865-4788-98C2-C7D2B524A79B}"/>
              </a:ext>
            </a:extLst>
          </p:cNvPr>
          <p:cNvSpPr/>
          <p:nvPr/>
        </p:nvSpPr>
        <p:spPr bwMode="auto">
          <a:xfrm>
            <a:off x="727542" y="2017713"/>
            <a:ext cx="5231824" cy="1495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Today’s world reflects a new reality: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Technology is ever-present through</a:t>
            </a:r>
            <a:r>
              <a:rPr kumimoji="0" lang="en-US" sz="2400" b="0" i="1"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the cloud, offering easy access to digital services…</a:t>
            </a:r>
          </a:p>
        </p:txBody>
      </p:sp>
      <p:sp>
        <p:nvSpPr>
          <p:cNvPr id="37" name="Rectangle 36">
            <a:extLst>
              <a:ext uri="{FF2B5EF4-FFF2-40B4-BE49-F238E27FC236}">
                <a16:creationId xmlns:a16="http://schemas.microsoft.com/office/drawing/2014/main" id="{EEF588B7-FA50-42CC-ABEE-9AA80F6FD920}"/>
              </a:ext>
            </a:extLst>
          </p:cNvPr>
          <p:cNvSpPr/>
          <p:nvPr/>
        </p:nvSpPr>
        <p:spPr bwMode="auto">
          <a:xfrm>
            <a:off x="2618965" y="4519390"/>
            <a:ext cx="3801256" cy="1178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Capitalizing on this shift is </a:t>
            </a:r>
            <a:b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key for the organization’s innovation and growth</a:t>
            </a:r>
          </a:p>
        </p:txBody>
      </p:sp>
      <p:grpSp>
        <p:nvGrpSpPr>
          <p:cNvPr id="2" name="Group 1" descr="Arrow">
            <a:extLst>
              <a:ext uri="{FF2B5EF4-FFF2-40B4-BE49-F238E27FC236}">
                <a16:creationId xmlns:a16="http://schemas.microsoft.com/office/drawing/2014/main" id="{3772A18C-3782-43E3-82D6-A9CE30ED6F98}"/>
              </a:ext>
            </a:extLst>
          </p:cNvPr>
          <p:cNvGrpSpPr/>
          <p:nvPr/>
        </p:nvGrpSpPr>
        <p:grpSpPr>
          <a:xfrm>
            <a:off x="516832" y="2097383"/>
            <a:ext cx="1967337" cy="3413203"/>
            <a:chOff x="516832" y="2097383"/>
            <a:chExt cx="1967337" cy="3413203"/>
          </a:xfrm>
          <a:solidFill>
            <a:schemeClr val="accent1"/>
          </a:solidFill>
        </p:grpSpPr>
        <p:cxnSp>
          <p:nvCxnSpPr>
            <p:cNvPr id="26" name="Connector: Elbow 25">
              <a:extLst>
                <a:ext uri="{FF2B5EF4-FFF2-40B4-BE49-F238E27FC236}">
                  <a16:creationId xmlns:a16="http://schemas.microsoft.com/office/drawing/2014/main" id="{73DFBA83-9910-4E79-9955-35F5D6ABB9CB}"/>
                </a:ext>
              </a:extLst>
            </p:cNvPr>
            <p:cNvCxnSpPr>
              <a:cxnSpLocks/>
              <a:stCxn id="9" idx="2"/>
              <a:endCxn id="10" idx="1"/>
            </p:cNvCxnSpPr>
            <p:nvPr/>
          </p:nvCxnSpPr>
          <p:spPr>
            <a:xfrm rot="16200000" flipH="1">
              <a:off x="623099" y="3408436"/>
              <a:ext cx="1667560" cy="1788654"/>
            </a:xfrm>
            <a:prstGeom prst="bentConnector2">
              <a:avLst/>
            </a:prstGeom>
            <a:grp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71D6EE-8ABF-4A76-B401-7CC847E889D8}"/>
                </a:ext>
              </a:extLst>
            </p:cNvPr>
            <p:cNvSpPr/>
            <p:nvPr/>
          </p:nvSpPr>
          <p:spPr bwMode="auto">
            <a:xfrm>
              <a:off x="516832" y="2097383"/>
              <a:ext cx="91440" cy="1371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Chevron 9">
              <a:extLst>
                <a:ext uri="{FF2B5EF4-FFF2-40B4-BE49-F238E27FC236}">
                  <a16:creationId xmlns:a16="http://schemas.microsoft.com/office/drawing/2014/main" id="{A22F157F-7713-4F55-9B6A-5C3DC256C2F8}"/>
                </a:ext>
              </a:extLst>
            </p:cNvPr>
            <p:cNvSpPr/>
            <p:nvPr/>
          </p:nvSpPr>
          <p:spPr bwMode="auto">
            <a:xfrm>
              <a:off x="2070701" y="4762500"/>
              <a:ext cx="413468" cy="748086"/>
            </a:xfrm>
            <a:prstGeom prst="chevron">
              <a:avLst>
                <a:gd name="adj" fmla="val 678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 name="Picture 15" descr="Man walking between servers">
            <a:extLst>
              <a:ext uri="{FF2B5EF4-FFF2-40B4-BE49-F238E27FC236}">
                <a16:creationId xmlns:a16="http://schemas.microsoft.com/office/drawing/2014/main" id="{119AAFB4-EC8F-4C56-BBAC-92E877A4C22C}"/>
              </a:ext>
            </a:extLst>
          </p:cNvPr>
          <p:cNvPicPr>
            <a:picLocks noChangeAspect="1"/>
          </p:cNvPicPr>
          <p:nvPr/>
        </p:nvPicPr>
        <p:blipFill rotWithShape="1">
          <a:blip r:embed="rId3"/>
          <a:srcRect l="26525" r="18674"/>
          <a:stretch/>
        </p:blipFill>
        <p:spPr>
          <a:xfrm>
            <a:off x="6553184" y="0"/>
            <a:ext cx="5638816" cy="6858000"/>
          </a:xfrm>
          <a:prstGeom prst="rect">
            <a:avLst/>
          </a:prstGeom>
        </p:spPr>
      </p:pic>
      <p:sp>
        <p:nvSpPr>
          <p:cNvPr id="12" name="Rectangle 11">
            <a:extLst>
              <a:ext uri="{FF2B5EF4-FFF2-40B4-BE49-F238E27FC236}">
                <a16:creationId xmlns:a16="http://schemas.microsoft.com/office/drawing/2014/main" id="{987A6577-759D-416E-9E51-4F87935B50A4}"/>
              </a:ext>
              <a:ext uri="{C183D7F6-B498-43B3-948B-1728B52AA6E4}">
                <adec:decorative xmlns:adec="http://schemas.microsoft.com/office/drawing/2017/decorative" val="1"/>
              </a:ext>
            </a:extLst>
          </p:cNvPr>
          <p:cNvSpPr/>
          <p:nvPr/>
        </p:nvSpPr>
        <p:spPr bwMode="auto">
          <a:xfrm>
            <a:off x="6553184" y="0"/>
            <a:ext cx="5638816" cy="6894967"/>
          </a:xfrm>
          <a:prstGeom prst="rect">
            <a:avLst/>
          </a:prstGeom>
          <a:solidFill>
            <a:schemeClr val="tx2">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60116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1107996"/>
          </a:xfrm>
        </p:spPr>
        <p:txBody>
          <a:bodyPr/>
          <a:lstStyle/>
          <a:p>
            <a:pPr algn="ctr"/>
            <a:r>
              <a:rPr lang="en-US" dirty="0"/>
              <a:t>Cloud Adoption Framework for Azure</a:t>
            </a:r>
          </a:p>
        </p:txBody>
      </p:sp>
    </p:spTree>
    <p:extLst>
      <p:ext uri="{BB962C8B-B14F-4D97-AF65-F5344CB8AC3E}">
        <p14:creationId xmlns:p14="http://schemas.microsoft.com/office/powerpoint/2010/main" val="195431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5F9C293DB0F4B9CF64311605E4771" ma:contentTypeVersion="8" ma:contentTypeDescription="Create a new document." ma:contentTypeScope="" ma:versionID="9d3af68de07b487b0a74ffcbea10284a">
  <xsd:schema xmlns:xsd="http://www.w3.org/2001/XMLSchema" xmlns:xs="http://www.w3.org/2001/XMLSchema" xmlns:p="http://schemas.microsoft.com/office/2006/metadata/properties" xmlns:ns2="b9973350-5865-4f95-80c1-09c834504d43" targetNamespace="http://schemas.microsoft.com/office/2006/metadata/properties" ma:root="true" ma:fieldsID="5dde8df1ad9d835b42a7fc1c9e5d7cab" ns2:_="">
    <xsd:import namespace="b9973350-5865-4f95-80c1-09c834504d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973350-5865-4f95-80c1-09c834504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4607C26-F25D-48F7-9BF1-0B66802E5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973350-5865-4f95-80c1-09c834504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4</TotalTime>
  <Words>2034</Words>
  <Application>Microsoft Macintosh PowerPoint</Application>
  <PresentationFormat>Widescreen</PresentationFormat>
  <Paragraphs>390</Paragraphs>
  <Slides>28</Slides>
  <Notes>13</Notes>
  <HiddenSlides>7</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Consolas</vt:lpstr>
      <vt:lpstr>Segoe UI</vt:lpstr>
      <vt:lpstr>Segoe UI </vt:lpstr>
      <vt:lpstr>Segoe UI Black</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Cloud Adoption Framework for Azure</vt:lpstr>
      <vt:lpstr>Agenda</vt:lpstr>
      <vt:lpstr>Digital Transformation</vt:lpstr>
      <vt:lpstr>76% of CEOs consider DT their #1 priority</vt:lpstr>
      <vt:lpstr>A modernization strategy drives innovation + growth</vt:lpstr>
      <vt:lpstr>PowerPoint Presentation</vt:lpstr>
      <vt:lpstr>Modern business in the cloud is the new normal</vt:lpstr>
      <vt:lpstr>Cloud Adoption Framework for Azure</vt:lpstr>
      <vt:lpstr>Microsoft Cloud Adoption Framework for Azure</vt:lpstr>
      <vt:lpstr>Building the framework</vt:lpstr>
      <vt:lpstr>Define strategy</vt:lpstr>
      <vt:lpstr>Plan</vt:lpstr>
      <vt:lpstr>Ready</vt:lpstr>
      <vt:lpstr>Adopt: Migrate</vt:lpstr>
      <vt:lpstr>Adopt: Innovate</vt:lpstr>
      <vt:lpstr>Govern</vt:lpstr>
      <vt:lpstr>Manage and operations</vt:lpstr>
      <vt:lpstr>Microsoft Cloud Adoption Framework for Azure</vt:lpstr>
      <vt:lpstr>Tools and Assets </vt:lpstr>
      <vt:lpstr>Understand your current state and prepare for your cloud journey using  </vt:lpstr>
      <vt:lpstr>Navigate to the most relevant  adoption content efficiently, and  detect early adoption blockers using  </vt:lpstr>
      <vt:lpstr>Migrate landing zone blueprint aka.ms/adopt/landingzone </vt:lpstr>
      <vt:lpstr>Landing zone decision guides aka.ms/adopt/landingzone </vt:lpstr>
      <vt:lpstr>Cloud Adoption Plan aka.ms/adopt/plan</vt:lpstr>
      <vt:lpstr>PowerPoint Presentation</vt:lpstr>
      <vt:lpstr>Resources</vt:lpstr>
      <vt:lpstr>PowerPoint Presentation</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Walking Deck (L100)</dc:title>
  <dc:subject>Microsoft Ready</dc:subject>
  <dc:creator>pablosp@microsoft.com</dc:creator>
  <cp:keywords>Microsoft Ready</cp:keywords>
  <dc:description/>
  <cp:lastModifiedBy>Nicolas Blank</cp:lastModifiedBy>
  <cp:revision>6</cp:revision>
  <dcterms:created xsi:type="dcterms:W3CDTF">2019-07-17T18:26:27Z</dcterms:created>
  <dcterms:modified xsi:type="dcterms:W3CDTF">2020-03-26T11:56:13Z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0x0101007D85F9C293DB0F4B9CF64311605E4771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2171;#Microsoft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0x0101000E4CB7077FEE4FF7AE86D4A500EEC780030016C849C62B10EB41ACA8C7EEDEF40BB2006A83F15B98C1FD4E8D76F6993277120D|-2104630519</vt:lpwstr>
  </property>
  <property fmtid="{D5CDD505-2E9C-101B-9397-08002B2CF9AE}" pid="25" name="Region">
    <vt:lpwstr/>
  </property>
  <property fmtid="{D5CDD505-2E9C-101B-9397-08002B2CF9AE}" pid="26" name="Confidentiality">
    <vt:lpwstr>5;#internal users|461efa83-0283-486a-a8d5-943328f3693f</vt:lpwstr>
  </property>
  <property fmtid="{D5CDD505-2E9C-101B-9397-08002B2CF9AE}" pid="27" name="ItemType">
    <vt:lpwstr>1975;#checklists|cdc11282-7b54-4f27-8efc-d0abec78257b;#187;# messaging frameworks|90f4626d-e34b-4969-a72f-1b10f951ab45</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ExperienceContentType">
    <vt:lpwstr/>
  </property>
  <property fmtid="{D5CDD505-2E9C-101B-9397-08002B2CF9AE}" pid="32" name="SMSGDomain">
    <vt:lpwstr>1628;#Gear Up|5bd03d8b-c198-4367-bd72-be9dad12d703;#21;# Intelligent Cloud|adc2fe87-c79a-4ded-a449-3f86b954069d;#295;# Cloud + AI Marketing|4f75e184-e5aa-4234-a07f-b032d60df254;#2553;# ICB PST Domain|f7f86ece-0ca0-48d7-99cb-d6c97e732478</vt:lpwstr>
  </property>
  <property fmtid="{D5CDD505-2E9C-101B-9397-08002B2CF9AE}" pid="33" name="BusinessArchitecture">
    <vt:lpwstr>2546;#Applications and Infrastructure|f69679d5-ce87-4413-9040-82ea79c5c527;#2325;# Data and AI|60d86926-9fc6-4873-ad19-e15bf82160d7</vt:lpwstr>
  </property>
  <property fmtid="{D5CDD505-2E9C-101B-9397-08002B2CF9AE}" pid="34" name="Products">
    <vt:lpwstr>660;#cloud applications|84f5d7db-9b0a-4ab7-8b87-7a41fbd368ed;#208;# cloud services|d4f73be5-052d-4768-baf8-f3e948173e00</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SMSG Items">
    <vt:lpwstr>3091;#documents|e037ed84-7d8e-4cbb-9c8f-61e80301a44f</vt:lpwstr>
  </property>
  <property fmtid="{D5CDD505-2E9C-101B-9397-08002B2CF9AE}" pid="42" name="Solution Areas">
    <vt:lpwstr>3089;#Applications and Infrastructure|f69679d5-ce87-4413-9040-82ea79c5c527;#3097;# Data and AI|60d86926-9fc6-4873-ad19-e15bf82160d7</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8" name="NewsSource">
    <vt:lpwstr/>
  </property>
  <property fmtid="{D5CDD505-2E9C-101B-9397-08002B2CF9AE}" pid="49" name="MSProfessions">
    <vt:lpwstr>3094;#Sales|72627068-acd7-4c1a-8b95-a0256be5dc9f;#3095;# Technical Sales|831f7989-43a4-4e48-852a-a5355978f47f;#3100;# Marketing|6bac43fe-835f-4207-8dba-9b6899aa3139;#3098;# Services|31216a1b-ed7a-4548-8e47-1aa2e6048472</vt:lpwstr>
  </property>
  <property fmtid="{D5CDD505-2E9C-101B-9397-08002B2CF9AE}" pid="50" name="SMSGTags">
    <vt:lpwstr/>
  </property>
  <property fmtid="{D5CDD505-2E9C-101B-9397-08002B2CF9AE}" pid="51" name="_dlc_DocIdItemGuid">
    <vt:lpwstr>10b4129c-0a6d-4aab-b94f-93e9ec503f55</vt:lpwstr>
  </property>
  <property fmtid="{D5CDD505-2E9C-101B-9397-08002B2CF9AE}" pid="52" name="MSPhysicalGeography">
    <vt:lpwstr/>
  </property>
  <property fmtid="{D5CDD505-2E9C-101B-9397-08002B2CF9AE}" pid="53" name="j3562c58ee414e028925bc902cfc01a1">
    <vt:lpwstr/>
  </property>
  <property fmtid="{D5CDD505-2E9C-101B-9397-08002B2CF9AE}" pid="54" name="EnterpriseDomainTags">
    <vt:lpwstr/>
  </property>
  <property fmtid="{D5CDD505-2E9C-101B-9397-08002B2CF9AE}" pid="55" name="Segments">
    <vt:lpwstr/>
  </property>
  <property fmtid="{D5CDD505-2E9C-101B-9397-08002B2CF9AE}" pid="56" name="Partners">
    <vt:lpwstr/>
  </property>
  <property fmtid="{D5CDD505-2E9C-101B-9397-08002B2CF9AE}" pid="57" name="la4444b61d19467597d63190b69ac227">
    <vt:lpwstr/>
  </property>
  <property fmtid="{D5CDD505-2E9C-101B-9397-08002B2CF9AE}" pid="58" name="ActivitiesAndPrograms">
    <vt:lpwstr>1947;#Priority Solution Areas|c23d8183-ce20-44cd-b13b-640d45c2d6c2</vt:lpwstr>
  </property>
  <property fmtid="{D5CDD505-2E9C-101B-9397-08002B2CF9AE}" pid="59" name="Groups">
    <vt:lpwstr>42;#Cloud + AI Marketing|4f75e184-e5aa-4234-a07f-b032d60df254</vt:lpwstr>
  </property>
  <property fmtid="{D5CDD505-2E9C-101B-9397-08002B2CF9AE}" pid="60" name="Topics">
    <vt:lpwstr>3164;#Fiscal Year 20 Q1|5e821ee8-484b-455b-a291-ca4f5862b12e</vt:lpwstr>
  </property>
  <property fmtid="{D5CDD505-2E9C-101B-9397-08002B2CF9AE}" pid="61" name="Languages">
    <vt:lpwstr/>
  </property>
  <property fmtid="{D5CDD505-2E9C-101B-9397-08002B2CF9AE}" pid="62" name="of67e5d4b76f4a9db8769983fda9cec0">
    <vt:lpwstr/>
  </property>
</Properties>
</file>